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73" r:id="rId2"/>
    <p:sldId id="276" r:id="rId3"/>
    <p:sldId id="275" r:id="rId4"/>
    <p:sldId id="277" r:id="rId5"/>
    <p:sldId id="278" r:id="rId6"/>
    <p:sldId id="274" r:id="rId7"/>
    <p:sldId id="280" r:id="rId8"/>
    <p:sldId id="281" r:id="rId9"/>
    <p:sldId id="282" r:id="rId10"/>
    <p:sldId id="284" r:id="rId11"/>
    <p:sldId id="285" r:id="rId12"/>
    <p:sldId id="287" r:id="rId13"/>
    <p:sldId id="288" r:id="rId14"/>
    <p:sldId id="289" r:id="rId15"/>
    <p:sldId id="290" r:id="rId16"/>
    <p:sldId id="279" r:id="rId17"/>
    <p:sldId id="283" r:id="rId18"/>
    <p:sldId id="258" r:id="rId19"/>
    <p:sldId id="259" r:id="rId20"/>
    <p:sldId id="269" r:id="rId21"/>
    <p:sldId id="270" r:id="rId22"/>
    <p:sldId id="260" r:id="rId23"/>
    <p:sldId id="261" r:id="rId24"/>
    <p:sldId id="262" r:id="rId25"/>
    <p:sldId id="271" r:id="rId26"/>
    <p:sldId id="263" r:id="rId27"/>
    <p:sldId id="272" r:id="rId28"/>
    <p:sldId id="264" r:id="rId29"/>
    <p:sldId id="265" r:id="rId30"/>
    <p:sldId id="266" r:id="rId31"/>
    <p:sldId id="268" r:id="rId32"/>
    <p:sldId id="267" r:id="rId33"/>
    <p:sldId id="29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F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448" y="-112"/>
      </p:cViewPr>
      <p:guideLst>
        <p:guide orient="horz" pos="2160"/>
        <p:guide pos="2880"/>
      </p:guideLst>
    </p:cSldViewPr>
  </p:slideViewPr>
  <p:notesTextViewPr>
    <p:cViewPr>
      <p:scale>
        <a:sx n="1" d="1"/>
        <a:sy n="1" d="1"/>
      </p:scale>
      <p:origin x="0" y="0"/>
    </p:cViewPr>
  </p:notesTextViewPr>
  <p:sorterViewPr>
    <p:cViewPr>
      <p:scale>
        <a:sx n="100" d="100"/>
        <a:sy n="100" d="100"/>
      </p:scale>
      <p:origin x="0" y="854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BAC08A-BC0D-4AA7-B0D2-F327F9140E4D}" type="datetimeFigureOut">
              <a:rPr lang="en-US" smtClean="0"/>
              <a:t>2/19/16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0B2A3-D5C8-4E38-95A7-E3335B4921E2}" type="slidenum">
              <a:rPr lang="en-US" smtClean="0"/>
              <a:t>‹#›</a:t>
            </a:fld>
            <a:endParaRPr lang="en-US"/>
          </a:p>
        </p:txBody>
      </p:sp>
    </p:spTree>
    <p:extLst>
      <p:ext uri="{BB962C8B-B14F-4D97-AF65-F5344CB8AC3E}">
        <p14:creationId xmlns:p14="http://schemas.microsoft.com/office/powerpoint/2010/main" val="237908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few historical highlights!</a:t>
            </a:r>
          </a:p>
          <a:p>
            <a:endParaRPr lang="en-US" dirty="0" smtClean="0"/>
          </a:p>
          <a:p>
            <a:r>
              <a:rPr lang="en-US" dirty="0" smtClean="0"/>
              <a:t>In the 1950’s – High school teacher, Amanda Knecht, visited Brest, France in 1947.  The city had been bombed extensively during a six week period in the Second World War.  More than 5,000 sorties flew over the city before the occupying Germans finally surrendered.  Knecht told her students in Denver about the devastation done by the war.  Over the next year, Denver students raised more than $32,000 in nickels, pennies and dimes.  The funds were presented to the City of Brest to be used to re-build the children’s wing of the Brest City Hospital.  This relationship is strong to this day with student, municipal, cultural and business exchanges.  Wine tastings are common now.</a:t>
            </a:r>
          </a:p>
          <a:p>
            <a:endParaRPr lang="en-US" dirty="0" smtClean="0"/>
          </a:p>
          <a:p>
            <a:r>
              <a:rPr lang="en-US" dirty="0" smtClean="0"/>
              <a:t>In the 1960’s – America did not always see people of different races break bread together.  That was not the case with Sister Cities.  During this turbulent decade, we were developing relationships in Africa, Asia and Latin America through student and municipal exchanges leading to substantial benefits for each community.</a:t>
            </a:r>
          </a:p>
          <a:p>
            <a:r>
              <a:rPr lang="en-US" dirty="0" smtClean="0"/>
              <a:t>According to Gordon S. Clinton, chair of the Seattle – Kobe, Japan Sister City Committee in 1967, in the ten years of affiliation between Seattle WA and Kobe Japan, the dollar value of trade between the communities increased more than 300 percent – going from a 1957 value of $8.3 million to a 1967 value of $27.3 million.  </a:t>
            </a:r>
          </a:p>
          <a:p>
            <a:r>
              <a:rPr lang="en-US" dirty="0" smtClean="0"/>
              <a:t>This relationship is even stronger today. In June, 2015, Kobe Mayor </a:t>
            </a:r>
            <a:r>
              <a:rPr lang="en-US" dirty="0" err="1" smtClean="0"/>
              <a:t>Hisamoto</a:t>
            </a:r>
            <a:r>
              <a:rPr lang="en-US" dirty="0" smtClean="0"/>
              <a:t> met with numerous organizations and progressive thinkers–including Apple, startup investment organization “500 Startups,” and Seattle’s own Mayor Ed Murray. Mayors </a:t>
            </a:r>
            <a:r>
              <a:rPr lang="en-US" dirty="0" err="1" smtClean="0"/>
              <a:t>Hisamoto</a:t>
            </a:r>
            <a:r>
              <a:rPr lang="en-US" dirty="0" smtClean="0"/>
              <a:t> and Murray met for the signing of an agreement that will foster partnership and exchange between Seattle and Kobe’s aerospace and IT industries.</a:t>
            </a:r>
          </a:p>
          <a:p>
            <a:endParaRPr lang="en-US" dirty="0" smtClean="0"/>
          </a:p>
          <a:p>
            <a:r>
              <a:rPr lang="en-US" dirty="0" smtClean="0"/>
              <a:t>In the 1970’s – the Technical Assistance Program (TAP) sponsored by the US Department of State was started.  The first was Hialeah FL and Managua, Nicaragua when they began a paramedic training program.  Other programs included Atlanta Georgia and Montego Bay, Jamaica.  At our first diplomatic Gala in 2015, the founder of this program was honored for his support of medical care in their sister city.</a:t>
            </a:r>
          </a:p>
          <a:p>
            <a:endParaRPr lang="en-US" dirty="0" smtClean="0"/>
          </a:p>
          <a:p>
            <a:r>
              <a:rPr lang="en-US" dirty="0" smtClean="0"/>
              <a:t>In the 1980’s – in 1979 St. Louis signed the first Chinese sister city relationship with Nanjing immediately following the reinstitution of diplomatic relations.  Today there are close to 200 sister city relationships with China that have evolved from assistance to student exchanges and economic development.  One of the most recent collaborations was the Sino – African Initiative sponsored by the Gates Foundation.  US cities with partners in China and on the continent of Africa worked on health, water and education projects in their African sister city and then developed trade delegations to each city involved.  </a:t>
            </a:r>
          </a:p>
          <a:p>
            <a:r>
              <a:rPr lang="en-US" dirty="0" smtClean="0"/>
              <a:t>In 1985, President Xi </a:t>
            </a:r>
            <a:r>
              <a:rPr lang="en-US" dirty="0" err="1" smtClean="0"/>
              <a:t>Jingping</a:t>
            </a:r>
            <a:r>
              <a:rPr lang="en-US" dirty="0" smtClean="0"/>
              <a:t> made his first trip to the US on a sister state delegation to Muscatine, Iowa as part of an agricultural exchange.  He returned in 2012 and signed a $4.3 billion agreement to buy soybeans from Iowa farmers.</a:t>
            </a:r>
          </a:p>
          <a:p>
            <a:endParaRPr lang="en-US" dirty="0" smtClean="0"/>
          </a:p>
          <a:p>
            <a:r>
              <a:rPr lang="en-US" dirty="0" smtClean="0"/>
              <a:t>In the 1990’s – Sports Diplomacy became evident during the first Sister Cities World Cup in Lexington, Kentucky.  Just last year, the first Sister Cities International Bowl was held in Tuscaloosa, AL the home of the University of Alabama football team – the Crimson Tide with a professional American football team from their partner in Japan.  Exploring economic development was highlighted by Toyota building their first plant in the US in 1998 in their sister city of San Antonio.  This occurred ten years after San Antonio signed their sister city agreement with Kumamoto.</a:t>
            </a:r>
          </a:p>
          <a:p>
            <a:endParaRPr lang="en-US" dirty="0" smtClean="0"/>
          </a:p>
          <a:p>
            <a:r>
              <a:rPr lang="en-US" dirty="0" smtClean="0"/>
              <a:t>In the 2000’s – September 11, 2001 – the day that terrorists attacked the United States.  The outpouring of support from our sister cities around the world was incredible.  The sister cities with New York stepped up – Tokyo sent $5 million to the city and another $5 million to New York State.  Jerusalem sent supplies for the first responders.  The Mayor of Rome withdrew their bid for the 2012 Olympics and urged that New York City be awarded the honor. Prime Minister Tony Blair attended the services at St. Thomas for the missing 300 British citizens and all the others involved in the attack.  The Sister Cities festival “</a:t>
            </a:r>
            <a:r>
              <a:rPr lang="en-US" dirty="0" err="1" smtClean="0"/>
              <a:t>UKinNY</a:t>
            </a:r>
            <a:r>
              <a:rPr lang="en-US" dirty="0" smtClean="0"/>
              <a:t>” was changed to “</a:t>
            </a:r>
            <a:r>
              <a:rPr lang="en-US" dirty="0" err="1" smtClean="0"/>
              <a:t>UKwithNY</a:t>
            </a:r>
            <a:r>
              <a:rPr lang="en-US" dirty="0" smtClean="0"/>
              <a:t>”.  Exactly 45 years earlier, President Eisenhower convened the White House Conference on Citizen Diplomacy.</a:t>
            </a:r>
          </a:p>
          <a:p>
            <a:endParaRPr lang="en-US" dirty="0" smtClean="0"/>
          </a:p>
          <a:p>
            <a:r>
              <a:rPr lang="en-US" dirty="0" smtClean="0"/>
              <a:t>In the 2010’s - Now because of our new program “Measures that Matter” – we have the ability for your community to measure the economic impact sister cities have on your local community.  Did you know that the average budget for a local program is $5357?  Each partnership has an average of 533 participants in programs and events with an average local economic value of $73,333.  </a:t>
            </a:r>
          </a:p>
          <a:p>
            <a:r>
              <a:rPr lang="en-US" dirty="0" smtClean="0"/>
              <a:t>In 2014, there were 1123 inbound exchanges with 14153 participants and 944 outbound exchanges with 9889 participants.  We have measured that the total number of volunteers in the US is 32876 and the total number of youth involved in SCI activities is 15288.  The total number of events held throughout the US is 2316.  </a:t>
            </a:r>
          </a:p>
          <a:p>
            <a:r>
              <a:rPr lang="en-US" dirty="0" smtClean="0"/>
              <a:t>Through careful analysis, we can say that last year the total number of participants in Sister Cities activities was 1.13 million.  And with a very conservative estimate, the direct effect on the US economy was $155 million.  On the global economy it was $185 million. </a:t>
            </a:r>
            <a:endParaRPr lang="en-US" dirty="0"/>
          </a:p>
        </p:txBody>
      </p:sp>
      <p:sp>
        <p:nvSpPr>
          <p:cNvPr id="4" name="Slide Number Placeholder 3"/>
          <p:cNvSpPr>
            <a:spLocks noGrp="1"/>
          </p:cNvSpPr>
          <p:nvPr>
            <p:ph type="sldNum" sz="quarter" idx="10"/>
          </p:nvPr>
        </p:nvSpPr>
        <p:spPr/>
        <p:txBody>
          <a:bodyPr/>
          <a:lstStyle/>
          <a:p>
            <a:fld id="{8020B2A3-D5C8-4E38-95A7-E3335B4921E2}" type="slidenum">
              <a:rPr lang="en-US" smtClean="0"/>
              <a:t>3</a:t>
            </a:fld>
            <a:endParaRPr lang="en-US"/>
          </a:p>
        </p:txBody>
      </p:sp>
    </p:spTree>
    <p:extLst>
      <p:ext uri="{BB962C8B-B14F-4D97-AF65-F5344CB8AC3E}">
        <p14:creationId xmlns:p14="http://schemas.microsoft.com/office/powerpoint/2010/main" val="134592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STRATEGIC COMMUNICATIONS OBJECTIVES</a:t>
            </a:r>
          </a:p>
          <a:p>
            <a:endParaRPr lang="en-US" dirty="0" smtClean="0"/>
          </a:p>
          <a:p>
            <a:r>
              <a:rPr lang="en-US" dirty="0" smtClean="0"/>
              <a:t>The overarching goal of all integrated communications in 2015/2016 is to maximize awareness of the SCI 60th and leverage it to engage current and new audiences.  To achieve this, communications must support the following objectives:</a:t>
            </a:r>
          </a:p>
          <a:p>
            <a:endParaRPr lang="en-US" dirty="0" smtClean="0"/>
          </a:p>
          <a:p>
            <a:r>
              <a:rPr lang="en-US" dirty="0" smtClean="0"/>
              <a:t>1.	Keeping SCI members as the focus – as the main funders, consumers of and megaphones for our mission, messaging needs to cater to our majority audience.</a:t>
            </a:r>
          </a:p>
          <a:p>
            <a:r>
              <a:rPr lang="en-US" dirty="0" smtClean="0"/>
              <a:t>a.	Our network is our biggest asset</a:t>
            </a:r>
          </a:p>
          <a:p>
            <a:r>
              <a:rPr lang="en-US" dirty="0" smtClean="0"/>
              <a:t>b.	Our network will create the most momentum and be most inclined to spread our messaging and mission </a:t>
            </a:r>
          </a:p>
          <a:p>
            <a:r>
              <a:rPr lang="en-US" dirty="0" smtClean="0"/>
              <a:t>c.	It’s our grassroots opportunity</a:t>
            </a:r>
          </a:p>
          <a:p>
            <a:endParaRPr lang="en-US" dirty="0" smtClean="0"/>
          </a:p>
          <a:p>
            <a:r>
              <a:rPr lang="en-US" dirty="0" smtClean="0"/>
              <a:t>2.	Showcase DC and other elected officials – As the host city for the 60th and as the city where SCI was born, SCI should leverage its connections to DC and other major cities to spread its messaging and engage. </a:t>
            </a:r>
          </a:p>
          <a:p>
            <a:r>
              <a:rPr lang="en-US" dirty="0" smtClean="0"/>
              <a:t>a.	Mayors and other officials have the reach, the following, the funding and the voice</a:t>
            </a:r>
          </a:p>
          <a:p>
            <a:r>
              <a:rPr lang="en-US" dirty="0" smtClean="0"/>
              <a:t>b.	As leaders, Mayors and other officials can easily create and mobilize action</a:t>
            </a:r>
          </a:p>
          <a:p>
            <a:endParaRPr lang="en-US" dirty="0" smtClean="0"/>
          </a:p>
          <a:p>
            <a:r>
              <a:rPr lang="en-US" dirty="0" smtClean="0"/>
              <a:t>3.	Build broader public awareness:</a:t>
            </a:r>
          </a:p>
          <a:p>
            <a:r>
              <a:rPr lang="en-US" dirty="0" smtClean="0"/>
              <a:t>a.	Through expanding our issue areas and engaging new voices, we will build more public awareness of our mission, goals and anniversary </a:t>
            </a:r>
          </a:p>
          <a:p>
            <a:r>
              <a:rPr lang="en-US" dirty="0" smtClean="0"/>
              <a:t>b.	Target audiences </a:t>
            </a:r>
          </a:p>
          <a:p>
            <a:r>
              <a:rPr lang="en-US" dirty="0" err="1" smtClean="0"/>
              <a:t>i</a:t>
            </a:r>
            <a:r>
              <a:rPr lang="en-US" dirty="0" smtClean="0"/>
              <a:t>.	Globally minded people</a:t>
            </a:r>
          </a:p>
          <a:p>
            <a:r>
              <a:rPr lang="en-US" dirty="0" smtClean="0"/>
              <a:t>ii.	Community leaders</a:t>
            </a:r>
          </a:p>
          <a:p>
            <a:r>
              <a:rPr lang="en-US" dirty="0" smtClean="0"/>
              <a:t>iii.	The average person</a:t>
            </a:r>
          </a:p>
          <a:p>
            <a:r>
              <a:rPr lang="en-US" dirty="0" smtClean="0"/>
              <a:t>iv.	People who like travel and culture</a:t>
            </a:r>
          </a:p>
          <a:p>
            <a:r>
              <a:rPr lang="en-US" dirty="0" smtClean="0"/>
              <a:t>v.	Press – online and print</a:t>
            </a:r>
          </a:p>
          <a:p>
            <a:endParaRPr lang="en-US" dirty="0" smtClean="0"/>
          </a:p>
          <a:p>
            <a:r>
              <a:rPr lang="en-US" dirty="0" smtClean="0"/>
              <a:t>4.	Fundraising</a:t>
            </a:r>
          </a:p>
          <a:p>
            <a:r>
              <a:rPr lang="en-US" dirty="0" smtClean="0"/>
              <a:t>a.	Leverage smart, tailored communications in order to raise more money for our mission </a:t>
            </a:r>
          </a:p>
          <a:p>
            <a:r>
              <a:rPr lang="en-US" dirty="0" err="1" smtClean="0"/>
              <a:t>i</a:t>
            </a:r>
            <a:r>
              <a:rPr lang="en-US" dirty="0" smtClean="0"/>
              <a:t>.	key stakeholders </a:t>
            </a:r>
          </a:p>
          <a:p>
            <a:r>
              <a:rPr lang="en-US" dirty="0" smtClean="0"/>
              <a:t>ii.	individual donors </a:t>
            </a:r>
          </a:p>
          <a:p>
            <a:r>
              <a:rPr lang="en-US" dirty="0" smtClean="0"/>
              <a:t>iii.	strategic corporate partners that share our values</a:t>
            </a:r>
          </a:p>
          <a:p>
            <a:endParaRPr lang="en-US" dirty="0" smtClean="0"/>
          </a:p>
          <a:p>
            <a:r>
              <a:rPr lang="en-US" dirty="0" smtClean="0"/>
              <a:t>5.	Raise global awareness about the role of SCI in creating a better world</a:t>
            </a:r>
          </a:p>
          <a:p>
            <a:r>
              <a:rPr lang="en-US" dirty="0" smtClean="0"/>
              <a:t>a.	This is an overall underlying goal</a:t>
            </a:r>
          </a:p>
          <a:p>
            <a:endParaRPr lang="en-US" dirty="0" smtClean="0"/>
          </a:p>
          <a:p>
            <a:r>
              <a:rPr lang="en-US" dirty="0" smtClean="0"/>
              <a:t>MEGA THEMES</a:t>
            </a:r>
          </a:p>
          <a:p>
            <a:r>
              <a:rPr lang="en-US" dirty="0" smtClean="0"/>
              <a:t>1.	60 YEARS OF PEACE THROUGH PEOPLE</a:t>
            </a:r>
          </a:p>
          <a:p>
            <a:r>
              <a:rPr lang="en-US" dirty="0" smtClean="0"/>
              <a:t>2.	60 years of impact</a:t>
            </a:r>
          </a:p>
          <a:p>
            <a:r>
              <a:rPr lang="en-US" dirty="0" smtClean="0"/>
              <a:t>3.	60 years of people, peace and prosperity</a:t>
            </a:r>
          </a:p>
          <a:p>
            <a:r>
              <a:rPr lang="en-US" dirty="0" smtClean="0"/>
              <a:t>4.	Recounting the past, imagining the future</a:t>
            </a:r>
          </a:p>
          <a:p>
            <a:r>
              <a:rPr lang="en-US" dirty="0" smtClean="0"/>
              <a:t>5.	Peace through people</a:t>
            </a:r>
          </a:p>
          <a:p>
            <a:r>
              <a:rPr lang="en-US" dirty="0" smtClean="0"/>
              <a:t>6.	Connecting people for shared prosperity and a more peaceful world</a:t>
            </a:r>
          </a:p>
          <a:p>
            <a:r>
              <a:rPr lang="en-US" dirty="0" smtClean="0"/>
              <a:t>7.	Connecting communities and connecting our future </a:t>
            </a:r>
          </a:p>
          <a:p>
            <a:r>
              <a:rPr lang="en-US" dirty="0" smtClean="0"/>
              <a:t>MEGA MESSAGES</a:t>
            </a:r>
          </a:p>
          <a:p>
            <a:r>
              <a:rPr lang="en-US" dirty="0" smtClean="0"/>
              <a:t>•	Sister Cities International, started by President Eisenhower in 1956 is celebrating 60 years of peace through people</a:t>
            </a:r>
          </a:p>
          <a:p>
            <a:r>
              <a:rPr lang="en-US" dirty="0" smtClean="0"/>
              <a:t>•	Built on President Eisenhower’s original vision, Sister Cities International is celebrating 60 years of impact and connecting people around the globe for a more peaceful world.</a:t>
            </a:r>
          </a:p>
          <a:p>
            <a:r>
              <a:rPr lang="en-US" dirty="0" smtClean="0"/>
              <a:t>•	Sister Cities International is recounting its successes of the past 60 years and looking ahead towards contributing to a more prosperous and peaceful future</a:t>
            </a:r>
          </a:p>
          <a:p>
            <a:r>
              <a:rPr lang="en-US" dirty="0" smtClean="0"/>
              <a:t>•	Everyone has a role to play in maintaining peace around the world, in 2016 Sister Cities International is celebrating 60 years of global citizen action and looking forward to a future where the world’s citizens can come together in common ground.</a:t>
            </a:r>
          </a:p>
          <a:p>
            <a:r>
              <a:rPr lang="en-US" dirty="0" smtClean="0"/>
              <a:t>•	As SCI celebrates 60 years, people-to-people exchange has always been, and will continue to be, an essential first step to building mutual understanding and respect between nations and their citizens. </a:t>
            </a:r>
          </a:p>
          <a:p>
            <a:r>
              <a:rPr lang="en-US" dirty="0" smtClean="0"/>
              <a:t>CALLS TO ACTION, TACTICS AND META-MESSAGES</a:t>
            </a:r>
          </a:p>
          <a:p>
            <a:r>
              <a:rPr lang="en-US" dirty="0" smtClean="0"/>
              <a:t>All communications should include a specific call to action with messages directed towards constituencies:</a:t>
            </a:r>
          </a:p>
          <a:p>
            <a:r>
              <a:rPr lang="en-US" dirty="0" smtClean="0"/>
              <a:t>To achieve this, communications must support the following objectives:</a:t>
            </a:r>
          </a:p>
          <a:p>
            <a:endParaRPr lang="en-US" dirty="0" smtClean="0"/>
          </a:p>
          <a:p>
            <a:r>
              <a:rPr lang="en-US" dirty="0" smtClean="0"/>
              <a:t>•	OBJECTIVE: Keeping SCI members as the focus – as the main funders, consumers of and megaphones for our mission, messaging needs to cater to our majority audience.</a:t>
            </a:r>
          </a:p>
          <a:p>
            <a:r>
              <a:rPr lang="en-US" dirty="0" smtClean="0"/>
              <a:t>o	Our network is our biggest asset</a:t>
            </a:r>
          </a:p>
          <a:p>
            <a:r>
              <a:rPr lang="en-US" dirty="0" smtClean="0"/>
              <a:t>o	Our network will create the most momentum and be most inclined to spread our messaging and mission </a:t>
            </a:r>
          </a:p>
          <a:p>
            <a:r>
              <a:rPr lang="en-US" dirty="0" smtClean="0"/>
              <a:t>o	It’s our grassroots opportunity</a:t>
            </a:r>
          </a:p>
          <a:p>
            <a:r>
              <a:rPr lang="en-US" dirty="0" smtClean="0"/>
              <a:t>•	TACTICS</a:t>
            </a:r>
          </a:p>
          <a:p>
            <a:r>
              <a:rPr lang="en-US" dirty="0" smtClean="0"/>
              <a:t>o	Tailor messaging to members and use them as our overall megaphone</a:t>
            </a:r>
          </a:p>
          <a:p>
            <a:r>
              <a:rPr lang="en-US" dirty="0" smtClean="0"/>
              <a:t>	Tool kits</a:t>
            </a:r>
          </a:p>
          <a:p>
            <a:r>
              <a:rPr lang="en-US" dirty="0" smtClean="0"/>
              <a:t>	Digital engagement around rally moments</a:t>
            </a:r>
          </a:p>
          <a:p>
            <a:r>
              <a:rPr lang="en-US" dirty="0" smtClean="0"/>
              <a:t>	Engagement around conferences and leadership meetings</a:t>
            </a:r>
          </a:p>
          <a:p>
            <a:r>
              <a:rPr lang="en-US" dirty="0" smtClean="0"/>
              <a:t>	Empower with Data visualization to illustrate impact and reach of SCI network</a:t>
            </a:r>
          </a:p>
          <a:p>
            <a:r>
              <a:rPr lang="en-US" dirty="0" smtClean="0"/>
              <a:t>•	META-Messages</a:t>
            </a:r>
          </a:p>
          <a:p>
            <a:r>
              <a:rPr lang="en-US" dirty="0" smtClean="0"/>
              <a:t>	Congratulations for helping Sister Cities International to reach 60 years of peace through people, it is you that drives our network to thrive and strive for a better, more peaceful and just world.</a:t>
            </a:r>
          </a:p>
          <a:p>
            <a:r>
              <a:rPr lang="en-US" dirty="0" smtClean="0"/>
              <a:t>	Sister Cities International is celebrating 60 years, join us in helping to continue to build our vision for the future.</a:t>
            </a:r>
          </a:p>
          <a:p>
            <a:r>
              <a:rPr lang="en-US" dirty="0" smtClean="0"/>
              <a:t>	Over the past 60 year’s you have helped Sister Cities International to shape President Eisenhower’s original dream of leveraging a citizen led network to create peace through building mutual understanding and respect between nations and their citizens, let's celebrate together.</a:t>
            </a:r>
          </a:p>
          <a:p>
            <a:r>
              <a:rPr lang="en-US" dirty="0" smtClean="0"/>
              <a:t>	Together over the past 60 years we have worked across borders to find common ground, let’s plant the seeds together for a future of continued diplomatic growth.</a:t>
            </a:r>
          </a:p>
          <a:p>
            <a:r>
              <a:rPr lang="en-US" dirty="0" smtClean="0"/>
              <a:t>•	Sample Social Media Messaging</a:t>
            </a:r>
          </a:p>
          <a:p>
            <a:endParaRPr lang="en-US" dirty="0" smtClean="0"/>
          </a:p>
          <a:p>
            <a:r>
              <a:rPr lang="en-US" dirty="0" smtClean="0"/>
              <a:t>•	OBJECTIVE: Showcase DC and other elected officials – As the host city for the 60th and as the city where SCI was born, SCI should leverage its connections to DC and other major cities to spread its messaging and engage. </a:t>
            </a:r>
          </a:p>
          <a:p>
            <a:r>
              <a:rPr lang="en-US" dirty="0" smtClean="0"/>
              <a:t>o	Mayors and other officials have the reach, the following and the voice</a:t>
            </a:r>
          </a:p>
          <a:p>
            <a:r>
              <a:rPr lang="en-US" dirty="0" smtClean="0"/>
              <a:t>o	Mayors and other officials can easily create and mobilize action</a:t>
            </a:r>
          </a:p>
          <a:p>
            <a:r>
              <a:rPr lang="en-US" dirty="0" smtClean="0"/>
              <a:t>•	TACTICS</a:t>
            </a:r>
          </a:p>
          <a:p>
            <a:r>
              <a:rPr lang="en-US" dirty="0" smtClean="0"/>
              <a:t>o	Tailor messaging to members and use them as our overall megaphone</a:t>
            </a:r>
          </a:p>
          <a:p>
            <a:r>
              <a:rPr lang="en-US" dirty="0" smtClean="0"/>
              <a:t>	Tool kits for Mayoral proclamations</a:t>
            </a:r>
          </a:p>
          <a:p>
            <a:r>
              <a:rPr lang="en-US" dirty="0" smtClean="0"/>
              <a:t>	Digital engagement around rally moments</a:t>
            </a:r>
          </a:p>
          <a:p>
            <a:r>
              <a:rPr lang="en-US" dirty="0" smtClean="0"/>
              <a:t>	Engagement around conferences and leadership meetings</a:t>
            </a:r>
          </a:p>
          <a:p>
            <a:r>
              <a:rPr lang="en-US" dirty="0" smtClean="0"/>
              <a:t>	Encourage civic leaders to write op-eds</a:t>
            </a:r>
          </a:p>
          <a:p>
            <a:r>
              <a:rPr lang="en-US" dirty="0" smtClean="0"/>
              <a:t>	Empower key cities with data on impact and reach</a:t>
            </a:r>
          </a:p>
          <a:p>
            <a:r>
              <a:rPr lang="en-US" dirty="0" smtClean="0"/>
              <a:t>•	META-Messages</a:t>
            </a:r>
          </a:p>
          <a:p>
            <a:r>
              <a:rPr lang="en-US" dirty="0" smtClean="0"/>
              <a:t>	Thanks for being an integral reason for the success of Sister Cities International over the past 60 years, it is you that drives our network to thrive and strive for a better, more peaceful and just world.</a:t>
            </a:r>
          </a:p>
          <a:p>
            <a:r>
              <a:rPr lang="en-US" dirty="0" smtClean="0"/>
              <a:t>	Your City and its relationships with other cities around the world have been at the heart of continued cross cultural understanding, keep the momentum going strong and keep moving the needle on some of the world’s most pressing problems.</a:t>
            </a:r>
          </a:p>
          <a:p>
            <a:r>
              <a:rPr lang="en-US" dirty="0" smtClean="0"/>
              <a:t>	Sister Cities International is celebrating 60 years, join us in helping to continue to build our vision for the future</a:t>
            </a:r>
          </a:p>
          <a:p>
            <a:r>
              <a:rPr lang="en-US" dirty="0" smtClean="0"/>
              <a:t>	Over the past 60 year’s you have helped Sister Cities International to shape President Eisenhower’s original dream of leveraging a citizen led network to create peace through building mutual understanding and respect between nations and their citizens, let's celebrate together.</a:t>
            </a:r>
          </a:p>
          <a:p>
            <a:r>
              <a:rPr lang="en-US" dirty="0" smtClean="0"/>
              <a:t>	Together over the past 60 years we have worked across borders to find common ground, let’s plant the seeds together for a future of continued diplomatic growth.</a:t>
            </a:r>
          </a:p>
          <a:p>
            <a:r>
              <a:rPr lang="en-US" dirty="0" smtClean="0"/>
              <a:t>•	Sample Social Media Messaging</a:t>
            </a:r>
          </a:p>
          <a:p>
            <a:r>
              <a:rPr lang="en-US" dirty="0" smtClean="0"/>
              <a:t>o	</a:t>
            </a:r>
          </a:p>
          <a:p>
            <a:endParaRPr lang="en-US" dirty="0" smtClean="0"/>
          </a:p>
          <a:p>
            <a:r>
              <a:rPr lang="en-US" dirty="0" smtClean="0"/>
              <a:t>•	OBJECTIVE: Build broader public awareness:</a:t>
            </a:r>
          </a:p>
          <a:p>
            <a:r>
              <a:rPr lang="en-US" dirty="0" smtClean="0"/>
              <a:t>o	Through expanding our issue areas and engaging new voices, we will build more public awareness of our mission, goals and anniversary </a:t>
            </a:r>
          </a:p>
          <a:p>
            <a:r>
              <a:rPr lang="en-US" dirty="0" smtClean="0"/>
              <a:t>o	Target audiences </a:t>
            </a:r>
          </a:p>
          <a:p>
            <a:r>
              <a:rPr lang="en-US" dirty="0" smtClean="0"/>
              <a:t>	Globally minded people</a:t>
            </a:r>
          </a:p>
          <a:p>
            <a:r>
              <a:rPr lang="en-US" dirty="0" smtClean="0"/>
              <a:t>	Community leaders</a:t>
            </a:r>
          </a:p>
          <a:p>
            <a:r>
              <a:rPr lang="en-US" dirty="0" smtClean="0"/>
              <a:t>	The average person</a:t>
            </a:r>
          </a:p>
          <a:p>
            <a:r>
              <a:rPr lang="en-US" dirty="0" smtClean="0"/>
              <a:t>	People who like travel and culture</a:t>
            </a:r>
          </a:p>
          <a:p>
            <a:r>
              <a:rPr lang="en-US" dirty="0" smtClean="0"/>
              <a:t>	Press – foreign policy, travel, parenting bloggers, local cities press, </a:t>
            </a:r>
            <a:r>
              <a:rPr lang="en-US" dirty="0" err="1" smtClean="0"/>
              <a:t>citiscope</a:t>
            </a:r>
            <a:r>
              <a:rPr lang="en-US" dirty="0" smtClean="0"/>
              <a:t>, diplomatic courier, NPR cities, Atlantic cities, </a:t>
            </a:r>
            <a:r>
              <a:rPr lang="en-US" dirty="0" err="1" smtClean="0"/>
              <a:t>Devex</a:t>
            </a:r>
            <a:r>
              <a:rPr lang="en-US" dirty="0" smtClean="0"/>
              <a:t>, cities today, </a:t>
            </a:r>
            <a:r>
              <a:rPr lang="en-US" dirty="0" err="1" smtClean="0"/>
              <a:t>buzzfeed</a:t>
            </a:r>
            <a:r>
              <a:rPr lang="en-US" dirty="0" smtClean="0"/>
              <a:t> piece </a:t>
            </a:r>
          </a:p>
          <a:p>
            <a:r>
              <a:rPr lang="en-US" dirty="0" smtClean="0"/>
              <a:t>•	TACTICS</a:t>
            </a:r>
          </a:p>
          <a:p>
            <a:r>
              <a:rPr lang="en-US" dirty="0" smtClean="0"/>
              <a:t>o	Tailor messaging to members and use them as our overall megaphone</a:t>
            </a:r>
          </a:p>
          <a:p>
            <a:r>
              <a:rPr lang="en-US" dirty="0" smtClean="0"/>
              <a:t>	Creative press outreach to travel magazines, diplomatic publications, travel bloggers, foreign policy writers, </a:t>
            </a:r>
          </a:p>
          <a:p>
            <a:r>
              <a:rPr lang="en-US" dirty="0" smtClean="0"/>
              <a:t>	Digital engagement around rally moments</a:t>
            </a:r>
          </a:p>
          <a:p>
            <a:r>
              <a:rPr lang="en-US" dirty="0" smtClean="0"/>
              <a:t>	Engagement around conferences and leadership meetings</a:t>
            </a:r>
          </a:p>
          <a:p>
            <a:r>
              <a:rPr lang="en-US" dirty="0" smtClean="0"/>
              <a:t>	Launch of the 60 days of impact to celebrate 60 years both on the blog and on social media, specifically Instagram which will end with our goals for the next 60 years</a:t>
            </a:r>
          </a:p>
          <a:p>
            <a:r>
              <a:rPr lang="en-US" dirty="0" smtClean="0"/>
              <a:t>	Identify areas of interest for press and pitch them case study stories</a:t>
            </a:r>
          </a:p>
          <a:p>
            <a:r>
              <a:rPr lang="en-US" dirty="0" smtClean="0"/>
              <a:t>	Facebook quiz on what would be your perfect sister city match</a:t>
            </a:r>
          </a:p>
          <a:p>
            <a:r>
              <a:rPr lang="en-US" dirty="0" smtClean="0"/>
              <a:t>	More original op-eds on timely subjects</a:t>
            </a:r>
          </a:p>
          <a:p>
            <a:r>
              <a:rPr lang="en-US" dirty="0" smtClean="0"/>
              <a:t>	Share data points at strategic moments</a:t>
            </a:r>
          </a:p>
          <a:p>
            <a:r>
              <a:rPr lang="en-US" dirty="0" smtClean="0"/>
              <a:t>•	META-Messages</a:t>
            </a:r>
          </a:p>
          <a:p>
            <a:r>
              <a:rPr lang="en-US" dirty="0" smtClean="0"/>
              <a:t>	Should largely reflect Mega-messaging which has been curated for a broader audience</a:t>
            </a:r>
          </a:p>
          <a:p>
            <a:r>
              <a:rPr lang="en-US" dirty="0" smtClean="0"/>
              <a:t>•	Sample Social Media Messaging</a:t>
            </a:r>
          </a:p>
          <a:p>
            <a:r>
              <a:rPr lang="en-US" dirty="0" smtClean="0"/>
              <a:t>	</a:t>
            </a:r>
          </a:p>
          <a:p>
            <a:endParaRPr lang="en-US" dirty="0" smtClean="0"/>
          </a:p>
          <a:p>
            <a:r>
              <a:rPr lang="en-US" dirty="0" smtClean="0"/>
              <a:t>•	OBJECTIVE: Fundraising</a:t>
            </a:r>
          </a:p>
          <a:p>
            <a:r>
              <a:rPr lang="en-US" dirty="0" smtClean="0"/>
              <a:t>o	Leverage smart, tailored communications in order to raise more money for our mission </a:t>
            </a:r>
          </a:p>
          <a:p>
            <a:r>
              <a:rPr lang="en-US" dirty="0" smtClean="0"/>
              <a:t>	key stakeholders </a:t>
            </a:r>
          </a:p>
          <a:p>
            <a:r>
              <a:rPr lang="en-US" dirty="0" smtClean="0"/>
              <a:t>	individual donors </a:t>
            </a:r>
          </a:p>
          <a:p>
            <a:r>
              <a:rPr lang="en-US" dirty="0" smtClean="0"/>
              <a:t>	strategic corporate partners that share our values</a:t>
            </a:r>
          </a:p>
          <a:p>
            <a:r>
              <a:rPr lang="en-US" dirty="0" smtClean="0"/>
              <a:t>•	TACTICS</a:t>
            </a:r>
          </a:p>
          <a:p>
            <a:r>
              <a:rPr lang="en-US" dirty="0" smtClean="0"/>
              <a:t>o	Case for support widely distributed</a:t>
            </a:r>
          </a:p>
          <a:p>
            <a:r>
              <a:rPr lang="en-US" dirty="0" smtClean="0"/>
              <a:t>o	Sell pages of the annual Membership Directory</a:t>
            </a:r>
          </a:p>
          <a:p>
            <a:r>
              <a:rPr lang="en-US" dirty="0" smtClean="0"/>
              <a:t>o	Use Data points to tell our story of impact and reach and build a 1 pager from it as well as an infographic</a:t>
            </a:r>
          </a:p>
          <a:p>
            <a:r>
              <a:rPr lang="en-US" dirty="0" smtClean="0"/>
              <a:t>o	Build 1-2 strategic shared value partnerships</a:t>
            </a:r>
          </a:p>
          <a:p>
            <a:r>
              <a:rPr lang="en-US" dirty="0" smtClean="0"/>
              <a:t>o	Put together a YP and a normal host committee to raise funds for the 60th</a:t>
            </a:r>
          </a:p>
          <a:p>
            <a:r>
              <a:rPr lang="en-US" dirty="0" smtClean="0"/>
              <a:t>o	#</a:t>
            </a:r>
            <a:r>
              <a:rPr lang="en-US" dirty="0" err="1" smtClean="0"/>
              <a:t>GivingTuesday</a:t>
            </a:r>
            <a:r>
              <a:rPr lang="en-US" dirty="0" smtClean="0"/>
              <a:t> engagement (With a hopeful corporate match)</a:t>
            </a:r>
          </a:p>
          <a:p>
            <a:r>
              <a:rPr lang="en-US" dirty="0" smtClean="0"/>
              <a:t>	Online campaign and contest to launch with </a:t>
            </a:r>
            <a:r>
              <a:rPr lang="en-US" dirty="0" err="1" smtClean="0"/>
              <a:t>crowdrise</a:t>
            </a:r>
            <a:endParaRPr lang="en-US" dirty="0" smtClean="0"/>
          </a:p>
          <a:p>
            <a:r>
              <a:rPr lang="en-US" dirty="0" smtClean="0"/>
              <a:t>	Small in-person fundraiser hosted by local board members</a:t>
            </a:r>
          </a:p>
          <a:p>
            <a:r>
              <a:rPr lang="en-US" dirty="0" smtClean="0"/>
              <a:t>	Email campaign</a:t>
            </a:r>
          </a:p>
          <a:p>
            <a:r>
              <a:rPr lang="en-US" dirty="0" smtClean="0"/>
              <a:t>o	60 days of giving campaign to launch mid-April with 60 days of impact (With a hopeful corporate match)</a:t>
            </a:r>
          </a:p>
          <a:p>
            <a:r>
              <a:rPr lang="en-US" dirty="0" smtClean="0"/>
              <a:t>	Give 60 and get 6 friends to give 60</a:t>
            </a:r>
          </a:p>
          <a:p>
            <a:r>
              <a:rPr lang="en-US" dirty="0" smtClean="0"/>
              <a:t>•	META-Messages</a:t>
            </a:r>
          </a:p>
          <a:p>
            <a:r>
              <a:rPr lang="en-US" dirty="0" smtClean="0"/>
              <a:t>o	Congratulations for helping Sister Cities International to reach 60 years of peace through people, it is through your continued support that we can have been able to help drive our network to develop solutions for a more peaceful and just world.</a:t>
            </a:r>
          </a:p>
          <a:p>
            <a:r>
              <a:rPr lang="en-US" dirty="0" smtClean="0"/>
              <a:t>o	Sister Cities International is celebrating 60 years, join us in helping to continue to build our vision for the future by supporting SCI in this momentous year.</a:t>
            </a:r>
          </a:p>
          <a:p>
            <a:r>
              <a:rPr lang="en-US" dirty="0" smtClean="0"/>
              <a:t>o	Over the past 60 years you have helped Sister Cities International to shape President Eisenhower’s original dream of leveraging a citizen led network to create peace through building mutual understanding and respect between nations and their citizens, we hope you will donate 60 in the next 60 days in order to help us build a foundation to launch the next 60 years.</a:t>
            </a:r>
          </a:p>
          <a:p>
            <a:r>
              <a:rPr lang="en-US" dirty="0" smtClean="0"/>
              <a:t>o	Together over the past 60 years your support has enabled us to work across borders to find common ground, donate today and help us plant the seeds together for a future of diplomatic growth and continued peace.</a:t>
            </a:r>
          </a:p>
          <a:p>
            <a:r>
              <a:rPr lang="en-US" dirty="0" smtClean="0"/>
              <a:t>o	Everyone has a role to play in maintaining peace around the world, in 2016 Sister Cities International is celebrating 60 years of global citizen action and looking forward to a future where the world’s citizens can come together in common ground. The role you play in supporting SCI will help us to continue our work in creating a more peaceful and just world over the next 60 years.</a:t>
            </a:r>
          </a:p>
          <a:p>
            <a:r>
              <a:rPr lang="en-US" dirty="0" smtClean="0"/>
              <a:t>o	TBD messaging based on data points (Social Math, data telling the narrative of our value, our reach and the impact we make)</a:t>
            </a:r>
          </a:p>
          <a:p>
            <a:r>
              <a:rPr lang="en-US" dirty="0" smtClean="0"/>
              <a:t>•	Sample Social Media Messaging</a:t>
            </a:r>
          </a:p>
          <a:p>
            <a:endParaRPr lang="en-US" dirty="0"/>
          </a:p>
        </p:txBody>
      </p:sp>
      <p:sp>
        <p:nvSpPr>
          <p:cNvPr id="4" name="Slide Number Placeholder 3"/>
          <p:cNvSpPr>
            <a:spLocks noGrp="1"/>
          </p:cNvSpPr>
          <p:nvPr>
            <p:ph type="sldNum" sz="quarter" idx="10"/>
          </p:nvPr>
        </p:nvSpPr>
        <p:spPr/>
        <p:txBody>
          <a:bodyPr/>
          <a:lstStyle/>
          <a:p>
            <a:fld id="{8020B2A3-D5C8-4E38-95A7-E3335B4921E2}" type="slidenum">
              <a:rPr lang="en-US" smtClean="0"/>
              <a:t>6</a:t>
            </a:fld>
            <a:endParaRPr lang="en-US"/>
          </a:p>
        </p:txBody>
      </p:sp>
    </p:spTree>
    <p:extLst>
      <p:ext uri="{BB962C8B-B14F-4D97-AF65-F5344CB8AC3E}">
        <p14:creationId xmlns:p14="http://schemas.microsoft.com/office/powerpoint/2010/main" val="282841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0B2A3-D5C8-4E38-95A7-E3335B4921E2}" type="slidenum">
              <a:rPr lang="en-US" smtClean="0"/>
              <a:t>18</a:t>
            </a:fld>
            <a:endParaRPr lang="en-US"/>
          </a:p>
        </p:txBody>
      </p:sp>
    </p:spTree>
    <p:extLst>
      <p:ext uri="{BB962C8B-B14F-4D97-AF65-F5344CB8AC3E}">
        <p14:creationId xmlns:p14="http://schemas.microsoft.com/office/powerpoint/2010/main" val="3454536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SCI arose</a:t>
            </a:r>
            <a:r>
              <a:rPr lang="en-US" baseline="0" dirty="0" smtClean="0"/>
              <a:t> out of post WWII environment, hence the large number of partnerships in Germany, Japan, Italy, France</a:t>
            </a:r>
          </a:p>
          <a:p>
            <a:r>
              <a:rPr lang="en-US" baseline="0" dirty="0" smtClean="0"/>
              <a:t>- Foundation as a peace-building organization; </a:t>
            </a:r>
          </a:p>
          <a:p>
            <a:r>
              <a:rPr lang="en-US" baseline="0" dirty="0" smtClean="0"/>
              <a:t>- Role of cultural exchange and encouraging understanding is part of SCI’s DNA</a:t>
            </a:r>
            <a:endParaRPr lang="en-US" dirty="0"/>
          </a:p>
        </p:txBody>
      </p:sp>
      <p:sp>
        <p:nvSpPr>
          <p:cNvPr id="4" name="Slide Number Placeholder 3"/>
          <p:cNvSpPr>
            <a:spLocks noGrp="1"/>
          </p:cNvSpPr>
          <p:nvPr>
            <p:ph type="sldNum" sz="quarter" idx="10"/>
          </p:nvPr>
        </p:nvSpPr>
        <p:spPr/>
        <p:txBody>
          <a:bodyPr/>
          <a:lstStyle/>
          <a:p>
            <a:fld id="{8020B2A3-D5C8-4E38-95A7-E3335B4921E2}" type="slidenum">
              <a:rPr lang="en-US" smtClean="0"/>
              <a:t>19</a:t>
            </a:fld>
            <a:endParaRPr lang="en-US"/>
          </a:p>
        </p:txBody>
      </p:sp>
    </p:spTree>
    <p:extLst>
      <p:ext uri="{BB962C8B-B14F-4D97-AF65-F5344CB8AC3E}">
        <p14:creationId xmlns:p14="http://schemas.microsoft.com/office/powerpoint/2010/main" val="140955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Xi </a:t>
            </a:r>
            <a:r>
              <a:rPr lang="en-US" dirty="0" err="1" smtClean="0"/>
              <a:t>Jingping</a:t>
            </a:r>
            <a:r>
              <a:rPr lang="en-US" dirty="0" smtClean="0"/>
              <a:t> </a:t>
            </a:r>
            <a:r>
              <a:rPr lang="en-US" smtClean="0"/>
              <a:t>and Afghanistan</a:t>
            </a:r>
            <a:endParaRPr lang="en-US"/>
          </a:p>
        </p:txBody>
      </p:sp>
      <p:sp>
        <p:nvSpPr>
          <p:cNvPr id="4" name="Slide Number Placeholder 3"/>
          <p:cNvSpPr>
            <a:spLocks noGrp="1"/>
          </p:cNvSpPr>
          <p:nvPr>
            <p:ph type="sldNum" sz="quarter" idx="10"/>
          </p:nvPr>
        </p:nvSpPr>
        <p:spPr/>
        <p:txBody>
          <a:bodyPr/>
          <a:lstStyle/>
          <a:p>
            <a:fld id="{8020B2A3-D5C8-4E38-95A7-E3335B4921E2}" type="slidenum">
              <a:rPr lang="en-US" smtClean="0"/>
              <a:t>32</a:t>
            </a:fld>
            <a:endParaRPr lang="en-US"/>
          </a:p>
        </p:txBody>
      </p:sp>
    </p:spTree>
    <p:extLst>
      <p:ext uri="{BB962C8B-B14F-4D97-AF65-F5344CB8AC3E}">
        <p14:creationId xmlns:p14="http://schemas.microsoft.com/office/powerpoint/2010/main" val="919005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3"/>
          <p:cNvGrpSpPr/>
          <p:nvPr userDrawn="1"/>
        </p:nvGrpSpPr>
        <p:grpSpPr>
          <a:xfrm>
            <a:off x="-76200" y="5529106"/>
            <a:ext cx="9372600" cy="1335243"/>
            <a:chOff x="3765" y="5529106"/>
            <a:chExt cx="9143410" cy="1335243"/>
          </a:xfrm>
        </p:grpSpPr>
        <p:sp>
          <p:nvSpPr>
            <p:cNvPr id="5" name="Freeform 4"/>
            <p:cNvSpPr>
              <a:spLocks/>
            </p:cNvSpPr>
            <p:nvPr/>
          </p:nvSpPr>
          <p:spPr bwMode="auto">
            <a:xfrm>
              <a:off x="1690688" y="5529106"/>
              <a:ext cx="7456487" cy="340465"/>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FF9600"/>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6" name="Freeform 5"/>
            <p:cNvSpPr>
              <a:spLocks/>
            </p:cNvSpPr>
            <p:nvPr/>
          </p:nvSpPr>
          <p:spPr bwMode="auto">
            <a:xfrm>
              <a:off x="39688" y="5727619"/>
              <a:ext cx="9107487" cy="5511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66BC46"/>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7" name="Freeform 6"/>
            <p:cNvSpPr>
              <a:spLocks/>
            </p:cNvSpPr>
            <p:nvPr/>
          </p:nvSpPr>
          <p:spPr bwMode="auto">
            <a:xfrm>
              <a:off x="3765" y="5562610"/>
              <a:ext cx="9143410" cy="1301739"/>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rgbClr val="213F98"/>
            </a:solidFill>
            <a:ln w="12700" cap="rnd" cmpd="thickThin" algn="ctr">
              <a:solidFill>
                <a:srgbClr val="213F98"/>
              </a:solid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76200"/>
            <a:ext cx="4675910" cy="1371600"/>
          </a:xfrm>
          <a:prstGeom prst="rect">
            <a:avLst/>
          </a:prstGeom>
        </p:spPr>
      </p:pic>
      <p:sp>
        <p:nvSpPr>
          <p:cNvPr id="13" name="Title 12"/>
          <p:cNvSpPr>
            <a:spLocks noGrp="1"/>
          </p:cNvSpPr>
          <p:nvPr>
            <p:ph type="title"/>
          </p:nvPr>
        </p:nvSpPr>
        <p:spPr>
          <a:xfrm>
            <a:off x="460375" y="3021357"/>
            <a:ext cx="8229600" cy="1143000"/>
          </a:xfrm>
          <a:prstGeom prst="rect">
            <a:avLst/>
          </a:prstGeom>
        </p:spPr>
        <p:txBody>
          <a:bodyPr/>
          <a:lstStyle>
            <a:lvl1pPr algn="r">
              <a:defRPr sz="4800" b="1">
                <a:solidFill>
                  <a:srgbClr val="213F98"/>
                </a:solidFill>
                <a:effectLst>
                  <a:outerShdw blurRad="38100" dist="38100" dir="2700000" algn="tl">
                    <a:srgbClr val="000000">
                      <a:alpha val="43137"/>
                    </a:srgbClr>
                  </a:outerShdw>
                </a:effectLst>
                <a:latin typeface="+mj-lt"/>
              </a:defRPr>
            </a:lvl1pPr>
          </a:lstStyle>
          <a:p>
            <a:r>
              <a:rPr lang="en-US" dirty="0" smtClean="0"/>
              <a:t>Click to edit Master title style</a:t>
            </a:r>
            <a:endParaRPr lang="en-US" dirty="0"/>
          </a:p>
        </p:txBody>
      </p:sp>
      <p:sp>
        <p:nvSpPr>
          <p:cNvPr id="15" name="Text Placeholder 14"/>
          <p:cNvSpPr>
            <a:spLocks noGrp="1"/>
          </p:cNvSpPr>
          <p:nvPr>
            <p:ph type="body" sz="quarter" idx="10"/>
          </p:nvPr>
        </p:nvSpPr>
        <p:spPr>
          <a:xfrm>
            <a:off x="457200" y="4191000"/>
            <a:ext cx="8229600" cy="685800"/>
          </a:xfrm>
          <a:prstGeom prst="rect">
            <a:avLst/>
          </a:prstGeom>
        </p:spPr>
        <p:txBody>
          <a:bodyPr/>
          <a:lstStyle>
            <a:lvl1pPr marL="0" indent="0" algn="r">
              <a:buFontTx/>
              <a:buNone/>
              <a:defRPr sz="2800">
                <a:latin typeface="Century Gothic"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40827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a:prstGeom prst="rect">
            <a:avLst/>
          </a:prstGeom>
        </p:spPr>
        <p:txBody>
          <a:bodyPr/>
          <a:lstStyle>
            <a:lvl1pPr>
              <a:defRPr baseline="0">
                <a:latin typeface="Century Gothic" pitchFamily="34" charset="0"/>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1752600"/>
            <a:ext cx="8229600" cy="4191000"/>
          </a:xfrm>
          <a:prstGeom prst="rect">
            <a:avLst/>
          </a:prstGeom>
        </p:spPr>
        <p:txBody>
          <a:bodyPr/>
          <a:lstStyle>
            <a:lvl1pPr>
              <a:defRPr baseline="0">
                <a:latin typeface="Century Gothic" pitchFamily="34" charset="0"/>
              </a:defRPr>
            </a:lvl1pPr>
            <a:lvl2pPr>
              <a:defRPr baseline="0">
                <a:latin typeface="Century Gothic" pitchFamily="34" charset="0"/>
              </a:defRPr>
            </a:lvl2pPr>
            <a:lvl3pPr>
              <a:defRPr baseline="0">
                <a:latin typeface="Century Gothic" pitchFamily="34" charset="0"/>
              </a:defRPr>
            </a:lvl3pPr>
            <a:lvl4pPr>
              <a:defRPr baseline="0">
                <a:latin typeface="Century Gothic" pitchFamily="34" charset="0"/>
              </a:defRPr>
            </a:lvl4pPr>
            <a:lvl5pPr>
              <a:defRPr baseline="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32437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grpSp>
        <p:nvGrpSpPr>
          <p:cNvPr id="11" name="Group 10"/>
          <p:cNvGrpSpPr/>
          <p:nvPr userDrawn="1"/>
        </p:nvGrpSpPr>
        <p:grpSpPr>
          <a:xfrm>
            <a:off x="-76200" y="5529106"/>
            <a:ext cx="9296400" cy="1335243"/>
            <a:chOff x="3765" y="5529106"/>
            <a:chExt cx="9143410" cy="1335243"/>
          </a:xfrm>
        </p:grpSpPr>
        <p:sp>
          <p:nvSpPr>
            <p:cNvPr id="12" name="Freeform 11"/>
            <p:cNvSpPr>
              <a:spLocks/>
            </p:cNvSpPr>
            <p:nvPr/>
          </p:nvSpPr>
          <p:spPr bwMode="auto">
            <a:xfrm>
              <a:off x="1690688" y="5529106"/>
              <a:ext cx="7456487" cy="340465"/>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FF9600"/>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13" name="Freeform 12"/>
            <p:cNvSpPr>
              <a:spLocks/>
            </p:cNvSpPr>
            <p:nvPr/>
          </p:nvSpPr>
          <p:spPr bwMode="auto">
            <a:xfrm>
              <a:off x="39688" y="5727619"/>
              <a:ext cx="9107487" cy="5511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66BC46"/>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14" name="Freeform 13"/>
            <p:cNvSpPr>
              <a:spLocks/>
            </p:cNvSpPr>
            <p:nvPr/>
          </p:nvSpPr>
          <p:spPr bwMode="auto">
            <a:xfrm>
              <a:off x="3765" y="5562610"/>
              <a:ext cx="9143410" cy="1301739"/>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rgbClr val="213F98"/>
            </a:solidFill>
            <a:ln w="12700" cap="rnd" cmpd="thickThin" algn="ctr">
              <a:solidFill>
                <a:srgbClr val="213F98"/>
              </a:solid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sp>
        <p:nvSpPr>
          <p:cNvPr id="15" name="Title 14"/>
          <p:cNvSpPr>
            <a:spLocks noGrp="1"/>
          </p:cNvSpPr>
          <p:nvPr>
            <p:ph type="title"/>
          </p:nvPr>
        </p:nvSpPr>
        <p:spPr>
          <a:xfrm>
            <a:off x="457200" y="4267200"/>
            <a:ext cx="8229600" cy="1143000"/>
          </a:xfrm>
          <a:prstGeom prst="rect">
            <a:avLst/>
          </a:prstGeom>
        </p:spPr>
        <p:txBody>
          <a:bodyPr/>
          <a:lstStyle>
            <a:lvl1pPr>
              <a:defRPr b="1">
                <a:solidFill>
                  <a:srgbClr val="213F98"/>
                </a:solidFill>
                <a:effectLst>
                  <a:outerShdw blurRad="38100" dist="38100" dir="2700000" algn="tl">
                    <a:srgbClr val="000000">
                      <a:alpha val="43137"/>
                    </a:srgbClr>
                  </a:outerShdw>
                </a:effectLst>
                <a:latin typeface="Century Gothic"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01587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a:prstGeom prst="rect">
            <a:avLst/>
          </a:prstGeom>
        </p:spPr>
        <p:txBody>
          <a:bodyPr/>
          <a:lstStyle>
            <a:lvl1pPr>
              <a:defRPr baseline="0">
                <a:latin typeface="Century Gothic" pitchFamily="34" charset="0"/>
              </a:defRPr>
            </a:lvl1pPr>
          </a:lstStyle>
          <a:p>
            <a:r>
              <a:rPr lang="en-US" dirty="0" smtClean="0"/>
              <a:t>Click to edit Master title style</a:t>
            </a:r>
            <a:endParaRPr lang="en-US" dirty="0"/>
          </a:p>
        </p:txBody>
      </p:sp>
      <p:sp>
        <p:nvSpPr>
          <p:cNvPr id="5" name="Content Placeholder 3"/>
          <p:cNvSpPr>
            <a:spLocks noGrp="1"/>
          </p:cNvSpPr>
          <p:nvPr>
            <p:ph sz="quarter" idx="11"/>
          </p:nvPr>
        </p:nvSpPr>
        <p:spPr>
          <a:xfrm>
            <a:off x="4648200" y="1676400"/>
            <a:ext cx="4038600" cy="4114800"/>
          </a:xfrm>
          <a:prstGeom prst="rect">
            <a:avLst/>
          </a:prstGeom>
        </p:spPr>
        <p:txBody>
          <a:bodyPr/>
          <a:lstStyle>
            <a:lvl1pPr>
              <a:defRPr sz="3200" baseline="0">
                <a:latin typeface="Century Gothic" pitchFamily="34" charset="0"/>
              </a:defRPr>
            </a:lvl1pPr>
            <a:lvl2pPr>
              <a:defRPr sz="3200" baseline="0">
                <a:latin typeface="Century Gothic" pitchFamily="34" charset="0"/>
              </a:defRPr>
            </a:lvl2pPr>
            <a:lvl3pPr>
              <a:defRPr sz="3200" baseline="0">
                <a:latin typeface="Century Gothic" pitchFamily="34" charset="0"/>
              </a:defRPr>
            </a:lvl3pPr>
            <a:lvl4pPr>
              <a:defRPr sz="3200" baseline="0">
                <a:latin typeface="Century Gothic" pitchFamily="34" charset="0"/>
              </a:defRPr>
            </a:lvl4pPr>
            <a:lvl5pPr>
              <a:defRPr sz="3200" baseline="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quarter" idx="12"/>
          </p:nvPr>
        </p:nvSpPr>
        <p:spPr>
          <a:xfrm>
            <a:off x="457200" y="1676400"/>
            <a:ext cx="4038600" cy="4114800"/>
          </a:xfrm>
          <a:prstGeom prst="rect">
            <a:avLst/>
          </a:prstGeom>
        </p:spPr>
        <p:txBody>
          <a:bodyPr/>
          <a:lstStyle>
            <a:lvl1pPr>
              <a:defRPr sz="3200">
                <a:latin typeface="Century Gothic" pitchFamily="34" charset="0"/>
              </a:defRPr>
            </a:lvl1pPr>
            <a:lvl2pPr>
              <a:defRPr sz="3200">
                <a:latin typeface="Century Gothic" pitchFamily="34" charset="0"/>
              </a:defRPr>
            </a:lvl2pPr>
            <a:lvl3pPr>
              <a:defRPr sz="3200">
                <a:latin typeface="Century Gothic" pitchFamily="34" charset="0"/>
              </a:defRPr>
            </a:lvl3pPr>
            <a:lvl4pPr>
              <a:defRPr sz="3200">
                <a:latin typeface="Century Gothic" pitchFamily="34" charset="0"/>
              </a:defRPr>
            </a:lvl4pPr>
            <a:lvl5pPr>
              <a:defRPr sz="32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9231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g"/><Relationship Id="rId7"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userDrawn="1"/>
        </p:nvGrpSpPr>
        <p:grpSpPr>
          <a:xfrm>
            <a:off x="-76200" y="5806448"/>
            <a:ext cx="5397500" cy="1080868"/>
            <a:chOff x="0" y="5806448"/>
            <a:chExt cx="5321300" cy="1080868"/>
          </a:xfrm>
        </p:grpSpPr>
        <p:sp>
          <p:nvSpPr>
            <p:cNvPr id="18" name="Freeform 17"/>
            <p:cNvSpPr>
              <a:spLocks/>
            </p:cNvSpPr>
            <p:nvPr/>
          </p:nvSpPr>
          <p:spPr bwMode="auto">
            <a:xfrm>
              <a:off x="381000"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rgbClr val="FF9600"/>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19" name="Freeform 18"/>
            <p:cNvSpPr>
              <a:spLocks/>
            </p:cNvSpPr>
            <p:nvPr/>
          </p:nvSpPr>
          <p:spPr bwMode="auto">
            <a:xfrm>
              <a:off x="423862" y="5943600"/>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66BC46"/>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20" name="Right Triangle 19"/>
            <p:cNvSpPr>
              <a:spLocks/>
            </p:cNvSpPr>
            <p:nvPr/>
          </p:nvSpPr>
          <p:spPr bwMode="auto">
            <a:xfrm>
              <a:off x="0" y="5806448"/>
              <a:ext cx="3402314" cy="1080868"/>
            </a:xfrm>
            <a:prstGeom prst="rtTriangle">
              <a:avLst/>
            </a:prstGeom>
            <a:solidFill>
              <a:srgbClr val="213F98"/>
            </a:solidFill>
            <a:ln w="12700" cap="rnd" cmpd="thickThin" algn="ctr">
              <a:solidFill>
                <a:srgbClr val="213F98"/>
              </a:solid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pic>
        <p:nvPicPr>
          <p:cNvPr id="21" name="Picture 20"/>
          <p:cNvPicPr>
            <a:picLocks noChangeAspect="1"/>
          </p:cNvPicPr>
          <p:nvPr userDrawn="1"/>
        </p:nvPicPr>
        <p:blipFill rotWithShape="1">
          <a:blip r:embed="rId6">
            <a:extLst>
              <a:ext uri="{28A0092B-C50C-407E-A947-70E740481C1C}">
                <a14:useLocalDpi xmlns:a14="http://schemas.microsoft.com/office/drawing/2010/main" val="0"/>
              </a:ext>
            </a:extLst>
          </a:blip>
          <a:srcRect r="70735"/>
          <a:stretch/>
        </p:blipFill>
        <p:spPr>
          <a:xfrm>
            <a:off x="155422" y="76200"/>
            <a:ext cx="1292378" cy="1295400"/>
          </a:xfrm>
          <a:prstGeom prst="rect">
            <a:avLst/>
          </a:prstGeom>
        </p:spPr>
      </p:pic>
      <p:pic>
        <p:nvPicPr>
          <p:cNvPr id="22" name="Picture 21"/>
          <p:cNvPicPr>
            <a:picLocks noChangeAspect="1"/>
          </p:cNvPicPr>
          <p:nvPr userDrawn="1"/>
        </p:nvPicPr>
        <p:blipFill rotWithShape="1">
          <a:blip r:embed="rId7">
            <a:extLst>
              <a:ext uri="{28A0092B-C50C-407E-A947-70E740481C1C}">
                <a14:useLocalDpi xmlns:a14="http://schemas.microsoft.com/office/drawing/2010/main" val="0"/>
              </a:ext>
            </a:extLst>
          </a:blip>
          <a:srcRect l="28264" t="63390" r="4166" b="21033"/>
          <a:stretch/>
        </p:blipFill>
        <p:spPr>
          <a:xfrm>
            <a:off x="5202639" y="6410325"/>
            <a:ext cx="3941361" cy="421493"/>
          </a:xfrm>
          <a:prstGeom prst="rect">
            <a:avLst/>
          </a:prstGeom>
        </p:spPr>
      </p:pic>
    </p:spTree>
    <p:extLst>
      <p:ext uri="{BB962C8B-B14F-4D97-AF65-F5344CB8AC3E}">
        <p14:creationId xmlns:p14="http://schemas.microsoft.com/office/powerpoint/2010/main" val="2514534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pPr marL="0" indent="0" algn="ctr">
              <a:buNone/>
            </a:pPr>
            <a:r>
              <a:rPr lang="en-US" sz="4000" b="1" dirty="0" smtClean="0">
                <a:solidFill>
                  <a:srgbClr val="0070C0"/>
                </a:solidFill>
              </a:rPr>
              <a:t>SoCal/NorCal Chapters </a:t>
            </a:r>
          </a:p>
          <a:p>
            <a:pPr marL="0" indent="0" algn="ctr">
              <a:buNone/>
            </a:pPr>
            <a:r>
              <a:rPr lang="en-US" sz="4000" b="1" dirty="0" smtClean="0">
                <a:solidFill>
                  <a:srgbClr val="0070C0"/>
                </a:solidFill>
              </a:rPr>
              <a:t>of </a:t>
            </a:r>
          </a:p>
          <a:p>
            <a:pPr marL="0" indent="0" algn="ctr">
              <a:buNone/>
            </a:pPr>
            <a:r>
              <a:rPr lang="en-US" sz="4000" b="1" dirty="0" smtClean="0">
                <a:solidFill>
                  <a:srgbClr val="0070C0"/>
                </a:solidFill>
              </a:rPr>
              <a:t>Sister Cities International</a:t>
            </a:r>
          </a:p>
          <a:p>
            <a:pPr marL="0" indent="0" algn="ctr">
              <a:buNone/>
            </a:pPr>
            <a:r>
              <a:rPr lang="en-US" sz="4000" b="1" dirty="0" smtClean="0">
                <a:solidFill>
                  <a:srgbClr val="0070C0"/>
                </a:solidFill>
              </a:rPr>
              <a:t>Joint Meeting</a:t>
            </a:r>
          </a:p>
          <a:p>
            <a:pPr marL="0" indent="0" algn="r">
              <a:buNone/>
            </a:pPr>
            <a:r>
              <a:rPr lang="en-US" sz="2000" b="1" dirty="0" smtClean="0">
                <a:solidFill>
                  <a:srgbClr val="92D050"/>
                </a:solidFill>
              </a:rPr>
              <a:t>Mary D. Kane</a:t>
            </a:r>
          </a:p>
          <a:p>
            <a:pPr marL="0" indent="0" algn="r">
              <a:buNone/>
            </a:pPr>
            <a:r>
              <a:rPr lang="en-US" sz="2000" b="1" dirty="0" smtClean="0">
                <a:solidFill>
                  <a:srgbClr val="92D050"/>
                </a:solidFill>
              </a:rPr>
              <a:t>Mission San Miguel</a:t>
            </a:r>
          </a:p>
          <a:p>
            <a:pPr marL="0" indent="0" algn="r">
              <a:buNone/>
            </a:pPr>
            <a:r>
              <a:rPr lang="en-US" sz="2000" b="1" dirty="0" smtClean="0">
                <a:solidFill>
                  <a:srgbClr val="92D050"/>
                </a:solidFill>
              </a:rPr>
              <a:t>January 30, 2016</a:t>
            </a:r>
            <a:endParaRPr lang="en-US" sz="2000" b="1" dirty="0">
              <a:solidFill>
                <a:srgbClr val="92D050"/>
              </a:solidFill>
            </a:endParaRPr>
          </a:p>
        </p:txBody>
      </p:sp>
    </p:spTree>
    <p:extLst>
      <p:ext uri="{BB962C8B-B14F-4D97-AF65-F5344CB8AC3E}">
        <p14:creationId xmlns:p14="http://schemas.microsoft.com/office/powerpoint/2010/main" val="98606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55002"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8329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183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471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4" y="0"/>
            <a:ext cx="913450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1059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127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046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737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8007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a:t>
            </a:r>
            <a:endParaRPr lang="en-US" dirty="0"/>
          </a:p>
        </p:txBody>
      </p:sp>
      <p:sp>
        <p:nvSpPr>
          <p:cNvPr id="3" name="Text Placeholder 2"/>
          <p:cNvSpPr>
            <a:spLocks noGrp="1"/>
          </p:cNvSpPr>
          <p:nvPr>
            <p:ph type="body" sz="quarter" idx="10"/>
          </p:nvPr>
        </p:nvSpPr>
        <p:spPr>
          <a:xfrm>
            <a:off x="457200" y="1371600"/>
            <a:ext cx="8229600" cy="4572000"/>
          </a:xfrm>
        </p:spPr>
        <p:txBody>
          <a:bodyPr/>
          <a:lstStyle/>
          <a:p>
            <a:r>
              <a:rPr lang="en-US" sz="2800" dirty="0" smtClean="0"/>
              <a:t>12 Receptions and publicity events</a:t>
            </a:r>
          </a:p>
          <a:p>
            <a:r>
              <a:rPr lang="en-US" sz="2800" dirty="0" smtClean="0"/>
              <a:t>Monthly highlights on designated “days”</a:t>
            </a:r>
          </a:p>
          <a:p>
            <a:pPr lvl="1"/>
            <a:r>
              <a:rPr lang="en-US" dirty="0" smtClean="0"/>
              <a:t>March 8</a:t>
            </a:r>
            <a:r>
              <a:rPr lang="en-US" baseline="30000" dirty="0" smtClean="0"/>
              <a:t>th</a:t>
            </a:r>
            <a:r>
              <a:rPr lang="en-US" dirty="0" smtClean="0"/>
              <a:t> is International Women’s Day</a:t>
            </a:r>
          </a:p>
          <a:p>
            <a:r>
              <a:rPr lang="en-US" sz="2800" dirty="0" smtClean="0"/>
              <a:t>US – Irish Sister Cities Delegation in April</a:t>
            </a:r>
          </a:p>
          <a:p>
            <a:pPr lvl="1"/>
            <a:r>
              <a:rPr lang="en-US" dirty="0" smtClean="0"/>
              <a:t>www.dublin2016.ie</a:t>
            </a:r>
          </a:p>
          <a:p>
            <a:r>
              <a:rPr lang="en-US" sz="2800" dirty="0" smtClean="0"/>
              <a:t>Annual conference</a:t>
            </a:r>
          </a:p>
          <a:p>
            <a:r>
              <a:rPr lang="en-US" sz="2800" dirty="0" smtClean="0"/>
              <a:t>Diplomatic Gala</a:t>
            </a:r>
          </a:p>
          <a:p>
            <a:r>
              <a:rPr lang="en-US" sz="2800" dirty="0" smtClean="0"/>
              <a:t>Youth Leadership Summit</a:t>
            </a:r>
          </a:p>
          <a:p>
            <a:endParaRPr lang="en-US" dirty="0"/>
          </a:p>
        </p:txBody>
      </p:sp>
    </p:spTree>
    <p:extLst>
      <p:ext uri="{BB962C8B-B14F-4D97-AF65-F5344CB8AC3E}">
        <p14:creationId xmlns:p14="http://schemas.microsoft.com/office/powerpoint/2010/main" val="3754285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2209800"/>
          </a:xfrm>
        </p:spPr>
        <p:txBody>
          <a:bodyPr/>
          <a:lstStyle/>
          <a:p>
            <a:r>
              <a:rPr lang="en-US" dirty="0" smtClean="0"/>
              <a:t>And one program everyone needs to use!!</a:t>
            </a:r>
            <a:endParaRPr lang="en-US" dirty="0"/>
          </a:p>
        </p:txBody>
      </p:sp>
    </p:spTree>
    <p:extLst>
      <p:ext uri="{BB962C8B-B14F-4D97-AF65-F5344CB8AC3E}">
        <p14:creationId xmlns:p14="http://schemas.microsoft.com/office/powerpoint/2010/main" val="2950866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2743200"/>
            <a:ext cx="8229600" cy="1421157"/>
          </a:xfrm>
        </p:spPr>
        <p:txBody>
          <a:bodyPr/>
          <a:lstStyle/>
          <a:p>
            <a:r>
              <a:rPr lang="en-US" dirty="0" smtClean="0"/>
              <a:t>Measures that Matter:</a:t>
            </a:r>
            <a:br>
              <a:rPr lang="en-US" dirty="0" smtClean="0"/>
            </a:br>
            <a:r>
              <a:rPr lang="en-US" sz="2800" b="0" dirty="0" smtClean="0">
                <a:solidFill>
                  <a:srgbClr val="92D050"/>
                </a:solidFill>
              </a:rPr>
              <a:t>The Economic Impact of Your Sister City Relationships</a:t>
            </a:r>
            <a:r>
              <a:rPr lang="en-US" sz="2800" dirty="0" smtClean="0">
                <a:solidFill>
                  <a:schemeClr val="tx1"/>
                </a:solidFill>
              </a:rPr>
              <a:t> </a:t>
            </a:r>
            <a:endParaRPr lang="en-US" sz="2800" dirty="0"/>
          </a:p>
        </p:txBody>
      </p:sp>
      <p:sp>
        <p:nvSpPr>
          <p:cNvPr id="3" name="Text Placeholder 2"/>
          <p:cNvSpPr>
            <a:spLocks noGrp="1"/>
          </p:cNvSpPr>
          <p:nvPr>
            <p:ph type="body" sz="quarter" idx="10"/>
          </p:nvPr>
        </p:nvSpPr>
        <p:spPr/>
        <p:txBody>
          <a:bodyPr/>
          <a:lstStyle/>
          <a:p>
            <a:r>
              <a:rPr lang="en-US" sz="2400" dirty="0" smtClean="0">
                <a:latin typeface="+mn-lt"/>
              </a:rPr>
              <a:t>Connect Globally. Thrive Locally.</a:t>
            </a:r>
            <a:r>
              <a:rPr lang="en-US" dirty="0" smtClean="0">
                <a:latin typeface="+mn-lt"/>
              </a:rPr>
              <a:t> </a:t>
            </a:r>
            <a:endParaRPr lang="en-US" dirty="0">
              <a:latin typeface="+mn-lt"/>
            </a:endParaRPr>
          </a:p>
        </p:txBody>
      </p:sp>
    </p:spTree>
    <p:extLst>
      <p:ext uri="{BB962C8B-B14F-4D97-AF65-F5344CB8AC3E}">
        <p14:creationId xmlns:p14="http://schemas.microsoft.com/office/powerpoint/2010/main" val="10761852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162800" cy="1143000"/>
          </a:xfrm>
        </p:spPr>
        <p:txBody>
          <a:bodyPr/>
          <a:lstStyle/>
          <a:p>
            <a:r>
              <a:rPr lang="en-US" dirty="0">
                <a:latin typeface="Calibri" pitchFamily="34" charset="0"/>
              </a:rPr>
              <a:t>Measures That Matter℠</a:t>
            </a:r>
          </a:p>
        </p:txBody>
      </p:sp>
      <p:sp>
        <p:nvSpPr>
          <p:cNvPr id="3" name="Text Placeholder 2"/>
          <p:cNvSpPr>
            <a:spLocks noGrp="1"/>
          </p:cNvSpPr>
          <p:nvPr>
            <p:ph type="body" sz="quarter" idx="10"/>
          </p:nvPr>
        </p:nvSpPr>
        <p:spPr>
          <a:xfrm>
            <a:off x="685800" y="1447800"/>
            <a:ext cx="7620000" cy="4724400"/>
          </a:xfrm>
        </p:spPr>
        <p:txBody>
          <a:bodyPr/>
          <a:lstStyle/>
          <a:p>
            <a:pPr marL="0" indent="0" algn="ctr">
              <a:buNone/>
            </a:pPr>
            <a:r>
              <a:rPr lang="en-US" sz="2400" b="1" dirty="0" smtClean="0">
                <a:latin typeface="Calibri" pitchFamily="34" charset="0"/>
              </a:rPr>
              <a:t>Background</a:t>
            </a:r>
          </a:p>
          <a:p>
            <a:r>
              <a:rPr lang="en-US" sz="2200" dirty="0" smtClean="0">
                <a:latin typeface="Calibri" pitchFamily="34" charset="0"/>
              </a:rPr>
              <a:t>SCI was started 60 years ago by </a:t>
            </a:r>
            <a:r>
              <a:rPr lang="en-US" sz="2200" dirty="0">
                <a:latin typeface="Calibri" pitchFamily="34" charset="0"/>
              </a:rPr>
              <a:t>P</a:t>
            </a:r>
            <a:r>
              <a:rPr lang="en-US" sz="2200" dirty="0" smtClean="0">
                <a:latin typeface="Calibri" pitchFamily="34" charset="0"/>
              </a:rPr>
              <a:t>resident Eisenhower.</a:t>
            </a:r>
          </a:p>
          <a:p>
            <a:r>
              <a:rPr lang="en-US" sz="2200" dirty="0" smtClean="0">
                <a:latin typeface="Calibri" pitchFamily="34" charset="0"/>
              </a:rPr>
              <a:t>Membership organization of 545 cities, counties and states with over 2,100 relationships in 145 countries.</a:t>
            </a:r>
          </a:p>
          <a:p>
            <a:r>
              <a:rPr lang="en-US" sz="2200" dirty="0" smtClean="0">
                <a:latin typeface="Calibri" pitchFamily="34" charset="0"/>
              </a:rPr>
              <a:t>Thousands of volunteers who work tirelessly to promote peace and understanding.</a:t>
            </a:r>
          </a:p>
          <a:p>
            <a:r>
              <a:rPr lang="en-US" sz="2200" dirty="0" smtClean="0">
                <a:latin typeface="Calibri" pitchFamily="34" charset="0"/>
              </a:rPr>
              <a:t>Funding for local, national and international programs consists for membership dues, government allocations and individual and foundation contributions.</a:t>
            </a:r>
          </a:p>
          <a:p>
            <a:pPr marL="0" indent="0">
              <a:buNone/>
            </a:pPr>
            <a:endParaRPr lang="en-US" sz="2400" dirty="0">
              <a:latin typeface="HelveticaNeueLT Std" pitchFamily="34" charset="0"/>
            </a:endParaRPr>
          </a:p>
        </p:txBody>
      </p:sp>
    </p:spTree>
    <p:extLst>
      <p:ext uri="{BB962C8B-B14F-4D97-AF65-F5344CB8AC3E}">
        <p14:creationId xmlns:p14="http://schemas.microsoft.com/office/powerpoint/2010/main" val="9428919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Text Placeholder 2"/>
          <p:cNvSpPr>
            <a:spLocks noGrp="1"/>
          </p:cNvSpPr>
          <p:nvPr>
            <p:ph type="body" sz="quarter" idx="10"/>
          </p:nvPr>
        </p:nvSpPr>
        <p:spPr>
          <a:xfrm>
            <a:off x="457200" y="1752600"/>
            <a:ext cx="8229600" cy="4343400"/>
          </a:xfrm>
        </p:spPr>
        <p:txBody>
          <a:bodyPr/>
          <a:lstStyle/>
          <a:p>
            <a:pPr marL="0" indent="0">
              <a:buNone/>
            </a:pPr>
            <a:r>
              <a:rPr lang="en-US" dirty="0"/>
              <a:t>“</a:t>
            </a:r>
            <a:r>
              <a:rPr lang="en-US" sz="2800" dirty="0"/>
              <a:t>If we are going to take advantage of the assumption that all people want peace, then the problem is for people to get together and to leap governments – if necessary to evade governments – to work out not one method but thousands of methods by which people can gradually learn a little bit more of each other.”</a:t>
            </a:r>
          </a:p>
          <a:p>
            <a:pPr marL="0" indent="0" algn="r">
              <a:buNone/>
            </a:pPr>
            <a:r>
              <a:rPr lang="en-US" sz="2000" dirty="0" smtClean="0"/>
              <a:t>President </a:t>
            </a:r>
            <a:r>
              <a:rPr lang="en-US" sz="2000" dirty="0"/>
              <a:t>Dwight D. Eisenhower, </a:t>
            </a:r>
            <a:endParaRPr lang="en-US" sz="2000" dirty="0" smtClean="0"/>
          </a:p>
          <a:p>
            <a:pPr marL="0" indent="0" algn="r">
              <a:buNone/>
            </a:pPr>
            <a:r>
              <a:rPr lang="en-US" sz="2000" dirty="0" smtClean="0"/>
              <a:t>September </a:t>
            </a:r>
            <a:r>
              <a:rPr lang="en-US" sz="2000" dirty="0"/>
              <a:t>11, 1956</a:t>
            </a:r>
          </a:p>
          <a:p>
            <a:endParaRPr lang="en-US" sz="2000" dirty="0"/>
          </a:p>
          <a:p>
            <a:r>
              <a:rPr lang="en-US" dirty="0" smtClean="0"/>
              <a:t>Why</a:t>
            </a:r>
            <a:endParaRPr lang="en-US" dirty="0"/>
          </a:p>
        </p:txBody>
      </p:sp>
    </p:spTree>
    <p:extLst>
      <p:ext uri="{BB962C8B-B14F-4D97-AF65-F5344CB8AC3E}">
        <p14:creationId xmlns:p14="http://schemas.microsoft.com/office/powerpoint/2010/main" val="2470958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Our Global Presence</a:t>
            </a:r>
            <a:br>
              <a:rPr lang="en-US" dirty="0">
                <a:latin typeface="+mj-lt"/>
              </a:rPr>
            </a:br>
            <a:endParaRPr lang="en-US" dirty="0">
              <a:latin typeface="+mj-lt"/>
            </a:endParaRPr>
          </a:p>
        </p:txBody>
      </p:sp>
      <p:sp>
        <p:nvSpPr>
          <p:cNvPr id="3" name="Text Placeholder 2"/>
          <p:cNvSpPr>
            <a:spLocks noGrp="1"/>
          </p:cNvSpPr>
          <p:nvPr>
            <p:ph type="body" sz="quarter" idx="10"/>
          </p:nvPr>
        </p:nvSpPr>
        <p:spPr>
          <a:xfrm>
            <a:off x="457200" y="1417638"/>
            <a:ext cx="8229600" cy="4525962"/>
          </a:xfrm>
        </p:spPr>
        <p:txBody>
          <a:bodyPr/>
          <a:lstStyle/>
          <a:p>
            <a:pPr marL="0" indent="0">
              <a:buNone/>
            </a:pPr>
            <a:r>
              <a:rPr lang="en-US" sz="1600" b="1" u="sng" dirty="0">
                <a:latin typeface="+mn-lt"/>
              </a:rPr>
              <a:t>Sister cities programs </a:t>
            </a:r>
            <a:r>
              <a:rPr lang="en-US" sz="1600" b="1" u="sng" dirty="0" smtClean="0">
                <a:latin typeface="+mn-lt"/>
              </a:rPr>
              <a:t>contribute over </a:t>
            </a:r>
            <a:r>
              <a:rPr lang="en-US" sz="1600" b="1" i="1" u="sng" dirty="0">
                <a:latin typeface="+mn-lt"/>
              </a:rPr>
              <a:t>$525 million </a:t>
            </a:r>
            <a:r>
              <a:rPr lang="en-US" sz="1600" b="1" u="sng" dirty="0">
                <a:latin typeface="+mn-lt"/>
              </a:rPr>
              <a:t>to the </a:t>
            </a:r>
            <a:r>
              <a:rPr lang="en-US" sz="1600" b="1" u="sng" dirty="0" smtClean="0">
                <a:latin typeface="+mn-lt"/>
              </a:rPr>
              <a:t>U.S. economy </a:t>
            </a:r>
            <a:r>
              <a:rPr lang="en-US" sz="1600" b="1" u="sng" dirty="0">
                <a:latin typeface="+mn-lt"/>
              </a:rPr>
              <a:t>each year.</a:t>
            </a:r>
          </a:p>
          <a:p>
            <a:r>
              <a:rPr lang="en-US" sz="1600" b="1" dirty="0" smtClean="0">
                <a:latin typeface="+mn-lt"/>
              </a:rPr>
              <a:t>Most </a:t>
            </a:r>
            <a:r>
              <a:rPr lang="en-US" sz="1600" b="1" dirty="0">
                <a:latin typeface="+mn-lt"/>
              </a:rPr>
              <a:t>Sister City Partnerships by Region</a:t>
            </a:r>
          </a:p>
          <a:p>
            <a:pPr lvl="1"/>
            <a:r>
              <a:rPr lang="en-US" sz="1200" b="1" dirty="0">
                <a:latin typeface="+mn-lt"/>
              </a:rPr>
              <a:t>Europe </a:t>
            </a:r>
            <a:r>
              <a:rPr lang="en-US" sz="1200" dirty="0">
                <a:latin typeface="+mn-lt"/>
              </a:rPr>
              <a:t>721</a:t>
            </a:r>
          </a:p>
          <a:p>
            <a:pPr lvl="1"/>
            <a:r>
              <a:rPr lang="en-US" sz="1200" b="1" dirty="0">
                <a:latin typeface="+mn-lt"/>
              </a:rPr>
              <a:t>Asia </a:t>
            </a:r>
            <a:r>
              <a:rPr lang="en-US" sz="1200" dirty="0">
                <a:latin typeface="+mn-lt"/>
              </a:rPr>
              <a:t>674</a:t>
            </a:r>
          </a:p>
          <a:p>
            <a:pPr lvl="1"/>
            <a:r>
              <a:rPr lang="en-US" sz="1200" b="1" dirty="0">
                <a:latin typeface="+mn-lt"/>
              </a:rPr>
              <a:t>Americas </a:t>
            </a:r>
            <a:r>
              <a:rPr lang="en-US" sz="1200" dirty="0">
                <a:latin typeface="+mn-lt"/>
              </a:rPr>
              <a:t>452</a:t>
            </a:r>
          </a:p>
          <a:p>
            <a:pPr lvl="1"/>
            <a:r>
              <a:rPr lang="en-US" sz="1200" b="1" dirty="0">
                <a:latin typeface="+mn-lt"/>
              </a:rPr>
              <a:t>Sub-Saharan Africa </a:t>
            </a:r>
            <a:r>
              <a:rPr lang="en-US" sz="1200" dirty="0">
                <a:latin typeface="+mn-lt"/>
              </a:rPr>
              <a:t>145</a:t>
            </a:r>
          </a:p>
          <a:p>
            <a:pPr lvl="1"/>
            <a:r>
              <a:rPr lang="en-US" sz="1200" b="1" dirty="0">
                <a:latin typeface="+mn-lt"/>
              </a:rPr>
              <a:t>Middle East/North Africa </a:t>
            </a:r>
            <a:r>
              <a:rPr lang="en-US" sz="1200" dirty="0">
                <a:latin typeface="+mn-lt"/>
              </a:rPr>
              <a:t>90</a:t>
            </a:r>
          </a:p>
          <a:p>
            <a:pPr lvl="1"/>
            <a:r>
              <a:rPr lang="en-US" sz="1200" b="1" dirty="0">
                <a:latin typeface="+mn-lt"/>
              </a:rPr>
              <a:t>Oceania </a:t>
            </a:r>
            <a:r>
              <a:rPr lang="en-US" sz="1200" dirty="0">
                <a:latin typeface="+mn-lt"/>
              </a:rPr>
              <a:t>39</a:t>
            </a:r>
          </a:p>
          <a:p>
            <a:r>
              <a:rPr lang="en-US" sz="1600" b="1" dirty="0">
                <a:latin typeface="+mn-lt"/>
              </a:rPr>
              <a:t>Most Sister City Partnerships by Country</a:t>
            </a:r>
          </a:p>
          <a:p>
            <a:pPr lvl="1"/>
            <a:r>
              <a:rPr lang="en-US" sz="1200" b="1" dirty="0">
                <a:latin typeface="+mn-lt"/>
              </a:rPr>
              <a:t>Mexico </a:t>
            </a:r>
            <a:r>
              <a:rPr lang="en-US" sz="1200" dirty="0">
                <a:latin typeface="+mn-lt"/>
              </a:rPr>
              <a:t>202</a:t>
            </a:r>
          </a:p>
          <a:p>
            <a:pPr lvl="1"/>
            <a:r>
              <a:rPr lang="en-US" sz="1200" b="1" dirty="0">
                <a:latin typeface="+mn-lt"/>
              </a:rPr>
              <a:t>Japan </a:t>
            </a:r>
            <a:r>
              <a:rPr lang="en-US" sz="1200" dirty="0">
                <a:latin typeface="+mn-lt"/>
              </a:rPr>
              <a:t>199</a:t>
            </a:r>
          </a:p>
          <a:p>
            <a:pPr lvl="1"/>
            <a:r>
              <a:rPr lang="en-US" sz="1200" b="1" dirty="0">
                <a:latin typeface="+mn-lt"/>
              </a:rPr>
              <a:t>China </a:t>
            </a:r>
            <a:r>
              <a:rPr lang="en-US" sz="1200" dirty="0">
                <a:latin typeface="+mn-lt"/>
              </a:rPr>
              <a:t>164</a:t>
            </a:r>
          </a:p>
          <a:p>
            <a:pPr lvl="1"/>
            <a:r>
              <a:rPr lang="en-US" sz="1200" b="1" dirty="0">
                <a:latin typeface="+mn-lt"/>
              </a:rPr>
              <a:t>Germany </a:t>
            </a:r>
            <a:r>
              <a:rPr lang="en-US" sz="1200" dirty="0">
                <a:latin typeface="+mn-lt"/>
              </a:rPr>
              <a:t>119</a:t>
            </a:r>
          </a:p>
          <a:p>
            <a:pPr lvl="1"/>
            <a:r>
              <a:rPr lang="en-US" sz="1200" b="1" dirty="0">
                <a:latin typeface="+mn-lt"/>
              </a:rPr>
              <a:t>France </a:t>
            </a:r>
            <a:r>
              <a:rPr lang="en-US" sz="1200" dirty="0">
                <a:latin typeface="+mn-lt"/>
              </a:rPr>
              <a:t>102</a:t>
            </a:r>
          </a:p>
          <a:p>
            <a:pPr lvl="1"/>
            <a:r>
              <a:rPr lang="en-US" sz="1200" b="1" dirty="0">
                <a:latin typeface="+mn-lt"/>
              </a:rPr>
              <a:t>Italy </a:t>
            </a:r>
            <a:r>
              <a:rPr lang="en-US" sz="1200" dirty="0">
                <a:latin typeface="+mn-lt"/>
              </a:rPr>
              <a:t>89</a:t>
            </a:r>
          </a:p>
          <a:p>
            <a:pPr lvl="1"/>
            <a:r>
              <a:rPr lang="en-US" sz="1200" b="1" dirty="0">
                <a:latin typeface="+mn-lt"/>
              </a:rPr>
              <a:t>Russia </a:t>
            </a:r>
            <a:r>
              <a:rPr lang="en-US" sz="1200" dirty="0">
                <a:latin typeface="+mn-lt"/>
              </a:rPr>
              <a:t>77</a:t>
            </a:r>
          </a:p>
          <a:p>
            <a:pPr lvl="1"/>
            <a:r>
              <a:rPr lang="en-US" sz="1200" b="1" dirty="0">
                <a:latin typeface="+mn-lt"/>
              </a:rPr>
              <a:t>Taiwan </a:t>
            </a:r>
            <a:r>
              <a:rPr lang="en-US" sz="1200" dirty="0">
                <a:latin typeface="+mn-lt"/>
              </a:rPr>
              <a:t>55</a:t>
            </a:r>
          </a:p>
          <a:p>
            <a:pPr lvl="1"/>
            <a:r>
              <a:rPr lang="en-US" sz="1200" b="1" dirty="0">
                <a:latin typeface="+mn-lt"/>
              </a:rPr>
              <a:t>South Korea </a:t>
            </a:r>
            <a:r>
              <a:rPr lang="en-US" sz="1200" dirty="0">
                <a:latin typeface="+mn-lt"/>
              </a:rPr>
              <a:t>53</a:t>
            </a:r>
          </a:p>
          <a:p>
            <a:pPr lvl="1"/>
            <a:r>
              <a:rPr lang="en-US" sz="1200" b="1" dirty="0">
                <a:latin typeface="+mn-lt"/>
              </a:rPr>
              <a:t>Israel </a:t>
            </a:r>
            <a:r>
              <a:rPr lang="en-US" sz="1200" dirty="0" smtClean="0">
                <a:latin typeface="+mn-lt"/>
              </a:rPr>
              <a:t>52</a:t>
            </a:r>
            <a:endParaRPr lang="en-US" sz="1200" dirty="0">
              <a:latin typeface="+mn-lt"/>
            </a:endParaRPr>
          </a:p>
        </p:txBody>
      </p:sp>
    </p:spTree>
    <p:extLst>
      <p:ext uri="{BB962C8B-B14F-4D97-AF65-F5344CB8AC3E}">
        <p14:creationId xmlns:p14="http://schemas.microsoft.com/office/powerpoint/2010/main" val="36249136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National Presence</a:t>
            </a:r>
            <a:endParaRPr lang="en-US" dirty="0">
              <a:latin typeface="+mj-lt"/>
            </a:endParaRPr>
          </a:p>
        </p:txBody>
      </p:sp>
      <p:sp>
        <p:nvSpPr>
          <p:cNvPr id="3" name="Text Placeholder 2"/>
          <p:cNvSpPr>
            <a:spLocks noGrp="1"/>
          </p:cNvSpPr>
          <p:nvPr>
            <p:ph type="body" sz="quarter" idx="10"/>
          </p:nvPr>
        </p:nvSpPr>
        <p:spPr/>
        <p:txBody>
          <a:bodyPr/>
          <a:lstStyle/>
          <a:p>
            <a:pPr marL="0" indent="0">
              <a:buNone/>
            </a:pPr>
            <a:r>
              <a:rPr lang="en-US" sz="2000" b="1" u="sng" dirty="0">
                <a:latin typeface="+mn-lt"/>
              </a:rPr>
              <a:t>Most Sister City Partnerships by U.S. </a:t>
            </a:r>
            <a:r>
              <a:rPr lang="en-US" sz="2000" b="1" u="sng" dirty="0" smtClean="0">
                <a:latin typeface="+mn-lt"/>
              </a:rPr>
              <a:t>State</a:t>
            </a:r>
          </a:p>
          <a:p>
            <a:r>
              <a:rPr lang="en-US" sz="2000" b="1" dirty="0" smtClean="0">
                <a:latin typeface="+mn-lt"/>
              </a:rPr>
              <a:t>California</a:t>
            </a:r>
            <a:r>
              <a:rPr lang="en-US" sz="2000" dirty="0" smtClean="0">
                <a:latin typeface="+mn-lt"/>
              </a:rPr>
              <a:t> </a:t>
            </a:r>
            <a:r>
              <a:rPr lang="en-US" sz="2000" dirty="0">
                <a:latin typeface="+mn-lt"/>
              </a:rPr>
              <a:t>383</a:t>
            </a:r>
          </a:p>
          <a:p>
            <a:r>
              <a:rPr lang="en-US" sz="2000" b="1" dirty="0">
                <a:latin typeface="+mn-lt"/>
              </a:rPr>
              <a:t>Florida</a:t>
            </a:r>
            <a:r>
              <a:rPr lang="en-US" sz="2000" dirty="0">
                <a:latin typeface="+mn-lt"/>
              </a:rPr>
              <a:t> 188</a:t>
            </a:r>
          </a:p>
          <a:p>
            <a:r>
              <a:rPr lang="en-US" sz="2000" b="1" dirty="0">
                <a:latin typeface="+mn-lt"/>
              </a:rPr>
              <a:t>Texas</a:t>
            </a:r>
            <a:r>
              <a:rPr lang="en-US" sz="2000" dirty="0">
                <a:latin typeface="+mn-lt"/>
              </a:rPr>
              <a:t> 183</a:t>
            </a:r>
          </a:p>
          <a:p>
            <a:r>
              <a:rPr lang="en-US" sz="2000" b="1" dirty="0">
                <a:latin typeface="+mn-lt"/>
              </a:rPr>
              <a:t>Illinois</a:t>
            </a:r>
            <a:r>
              <a:rPr lang="en-US" sz="2000" dirty="0">
                <a:latin typeface="+mn-lt"/>
              </a:rPr>
              <a:t> 106</a:t>
            </a:r>
          </a:p>
          <a:p>
            <a:r>
              <a:rPr lang="en-US" sz="2000" b="1" dirty="0">
                <a:latin typeface="+mn-lt"/>
              </a:rPr>
              <a:t>Washington</a:t>
            </a:r>
            <a:r>
              <a:rPr lang="en-US" sz="2000" dirty="0">
                <a:latin typeface="+mn-lt"/>
              </a:rPr>
              <a:t> 78</a:t>
            </a:r>
          </a:p>
          <a:p>
            <a:r>
              <a:rPr lang="en-US" sz="2000" b="1" dirty="0">
                <a:latin typeface="+mn-lt"/>
              </a:rPr>
              <a:t>Ohio</a:t>
            </a:r>
            <a:r>
              <a:rPr lang="en-US" sz="2000" dirty="0">
                <a:latin typeface="+mn-lt"/>
              </a:rPr>
              <a:t> 76</a:t>
            </a:r>
          </a:p>
          <a:p>
            <a:r>
              <a:rPr lang="en-US" sz="2000" b="1" dirty="0">
                <a:latin typeface="+mn-lt"/>
              </a:rPr>
              <a:t>New York </a:t>
            </a:r>
            <a:r>
              <a:rPr lang="en-US" sz="2000" dirty="0">
                <a:latin typeface="+mn-lt"/>
              </a:rPr>
              <a:t>65</a:t>
            </a:r>
          </a:p>
          <a:p>
            <a:r>
              <a:rPr lang="en-US" sz="2000" b="1" dirty="0">
                <a:latin typeface="+mn-lt"/>
              </a:rPr>
              <a:t>North Carolina </a:t>
            </a:r>
            <a:r>
              <a:rPr lang="en-US" sz="2000" dirty="0">
                <a:latin typeface="+mn-lt"/>
              </a:rPr>
              <a:t>64</a:t>
            </a:r>
          </a:p>
          <a:p>
            <a:r>
              <a:rPr lang="en-US" sz="2000" b="1" dirty="0">
                <a:latin typeface="+mn-lt"/>
              </a:rPr>
              <a:t>Virginia</a:t>
            </a:r>
            <a:r>
              <a:rPr lang="en-US" sz="2000" dirty="0">
                <a:latin typeface="+mn-lt"/>
              </a:rPr>
              <a:t> 59</a:t>
            </a:r>
          </a:p>
          <a:p>
            <a:r>
              <a:rPr lang="en-US" sz="2000" b="1" dirty="0">
                <a:latin typeface="+mn-lt"/>
              </a:rPr>
              <a:t>Maryland</a:t>
            </a:r>
            <a:r>
              <a:rPr lang="en-US" sz="2000" dirty="0">
                <a:latin typeface="+mn-lt"/>
              </a:rPr>
              <a:t> 58</a:t>
            </a:r>
          </a:p>
          <a:p>
            <a:pPr marL="0" indent="0">
              <a:buNone/>
            </a:pPr>
            <a:endParaRPr lang="en-US" dirty="0"/>
          </a:p>
        </p:txBody>
      </p:sp>
    </p:spTree>
    <p:extLst>
      <p:ext uri="{BB962C8B-B14F-4D97-AF65-F5344CB8AC3E}">
        <p14:creationId xmlns:p14="http://schemas.microsoft.com/office/powerpoint/2010/main" val="21933687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Measures That Matter℠</a:t>
            </a:r>
          </a:p>
        </p:txBody>
      </p:sp>
      <p:sp>
        <p:nvSpPr>
          <p:cNvPr id="3" name="Text Placeholder 2"/>
          <p:cNvSpPr>
            <a:spLocks noGrp="1"/>
          </p:cNvSpPr>
          <p:nvPr>
            <p:ph type="body" sz="quarter" idx="10"/>
          </p:nvPr>
        </p:nvSpPr>
        <p:spPr/>
        <p:txBody>
          <a:bodyPr/>
          <a:lstStyle/>
          <a:p>
            <a:pPr marL="0" indent="0" algn="ctr">
              <a:buNone/>
            </a:pPr>
            <a:r>
              <a:rPr lang="en-US" b="1" dirty="0" smtClean="0">
                <a:latin typeface="+mn-lt"/>
              </a:rPr>
              <a:t>Why?</a:t>
            </a:r>
          </a:p>
          <a:p>
            <a:r>
              <a:rPr lang="en-US" sz="2800" dirty="0" smtClean="0">
                <a:latin typeface="+mn-lt"/>
              </a:rPr>
              <a:t>Recession of 2008.</a:t>
            </a:r>
          </a:p>
          <a:p>
            <a:r>
              <a:rPr lang="en-US" sz="2800" dirty="0" smtClean="0">
                <a:latin typeface="+mn-lt"/>
              </a:rPr>
              <a:t>Need clarity on impact for city officials and supporters.</a:t>
            </a:r>
          </a:p>
          <a:p>
            <a:r>
              <a:rPr lang="en-US" sz="2800" dirty="0" smtClean="0">
                <a:latin typeface="+mn-lt"/>
              </a:rPr>
              <a:t>Need to measure economic performance.</a:t>
            </a:r>
            <a:endParaRPr lang="en-US" sz="2800" dirty="0">
              <a:latin typeface="+mn-lt"/>
            </a:endParaRPr>
          </a:p>
        </p:txBody>
      </p:sp>
    </p:spTree>
    <p:extLst>
      <p:ext uri="{BB962C8B-B14F-4D97-AF65-F5344CB8AC3E}">
        <p14:creationId xmlns:p14="http://schemas.microsoft.com/office/powerpoint/2010/main" val="413855916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Measures That Matter℠</a:t>
            </a:r>
          </a:p>
        </p:txBody>
      </p:sp>
      <p:sp>
        <p:nvSpPr>
          <p:cNvPr id="3" name="Text Placeholder 2"/>
          <p:cNvSpPr>
            <a:spLocks noGrp="1"/>
          </p:cNvSpPr>
          <p:nvPr>
            <p:ph type="body" sz="quarter" idx="10"/>
          </p:nvPr>
        </p:nvSpPr>
        <p:spPr>
          <a:xfrm>
            <a:off x="457200" y="1417638"/>
            <a:ext cx="8229600" cy="4525962"/>
          </a:xfrm>
        </p:spPr>
        <p:txBody>
          <a:bodyPr/>
          <a:lstStyle/>
          <a:p>
            <a:pPr marL="0" indent="0" algn="ctr">
              <a:buNone/>
            </a:pPr>
            <a:r>
              <a:rPr lang="en-US" sz="2800" b="1" dirty="0" smtClean="0">
                <a:latin typeface="+mn-lt"/>
              </a:rPr>
              <a:t>Methodology</a:t>
            </a:r>
          </a:p>
          <a:p>
            <a:r>
              <a:rPr lang="en-US" sz="2000" dirty="0" smtClean="0">
                <a:latin typeface="+mn-lt"/>
              </a:rPr>
              <a:t>Conducted Needs Assessment with </a:t>
            </a:r>
            <a:r>
              <a:rPr lang="en-US" sz="2000" b="1" i="1" dirty="0" err="1" smtClean="0">
                <a:latin typeface="+mn-lt"/>
              </a:rPr>
              <a:t>valueideas</a:t>
            </a:r>
            <a:r>
              <a:rPr lang="en-US" sz="2000" dirty="0" smtClean="0">
                <a:latin typeface="+mn-lt"/>
              </a:rPr>
              <a:t>.</a:t>
            </a:r>
          </a:p>
          <a:p>
            <a:r>
              <a:rPr lang="en-US" sz="2000" dirty="0" smtClean="0">
                <a:latin typeface="+mn-lt"/>
              </a:rPr>
              <a:t>Developed Strategic Measures.</a:t>
            </a:r>
          </a:p>
          <a:p>
            <a:r>
              <a:rPr lang="en-US" sz="2000" dirty="0" smtClean="0">
                <a:latin typeface="+mn-lt"/>
              </a:rPr>
              <a:t>Classified Measures.</a:t>
            </a:r>
          </a:p>
          <a:p>
            <a:r>
              <a:rPr lang="en-US" sz="2000" dirty="0" smtClean="0">
                <a:latin typeface="+mn-lt"/>
              </a:rPr>
              <a:t>Created Data Collection Instrument.</a:t>
            </a:r>
          </a:p>
          <a:p>
            <a:r>
              <a:rPr lang="en-US" sz="2000" dirty="0" smtClean="0">
                <a:latin typeface="+mn-lt"/>
              </a:rPr>
              <a:t>Customized </a:t>
            </a:r>
            <a:r>
              <a:rPr lang="en-US" sz="2000" dirty="0">
                <a:latin typeface="+mn-lt"/>
              </a:rPr>
              <a:t>design of Measures That Matter</a:t>
            </a:r>
            <a:r>
              <a:rPr lang="en-US" sz="2000" dirty="0" smtClean="0">
                <a:latin typeface="+mn-lt"/>
              </a:rPr>
              <a:t>℠ Model.</a:t>
            </a:r>
          </a:p>
          <a:p>
            <a:r>
              <a:rPr lang="en-US" sz="2000" dirty="0" smtClean="0">
                <a:latin typeface="+mn-lt"/>
              </a:rPr>
              <a:t>Planned and launched data collection.</a:t>
            </a:r>
          </a:p>
          <a:p>
            <a:r>
              <a:rPr lang="en-US" sz="2000" dirty="0" smtClean="0">
                <a:latin typeface="+mn-lt"/>
              </a:rPr>
              <a:t>Analyzed data.</a:t>
            </a:r>
          </a:p>
          <a:p>
            <a:r>
              <a:rPr lang="en-US" sz="2000" dirty="0" smtClean="0">
                <a:latin typeface="+mn-lt"/>
              </a:rPr>
              <a:t>Generated Report.</a:t>
            </a:r>
          </a:p>
          <a:p>
            <a:r>
              <a:rPr lang="en-US" sz="2000" dirty="0" smtClean="0">
                <a:latin typeface="+mn-lt"/>
              </a:rPr>
              <a:t>Presented to SCI Management.</a:t>
            </a:r>
          </a:p>
          <a:p>
            <a:r>
              <a:rPr lang="en-US" sz="2000" dirty="0" smtClean="0">
                <a:latin typeface="+mn-lt"/>
              </a:rPr>
              <a:t>Updated data, analyses and results.</a:t>
            </a:r>
            <a:endParaRPr lang="en-US" sz="2000" dirty="0">
              <a:latin typeface="+mn-lt"/>
            </a:endParaRPr>
          </a:p>
        </p:txBody>
      </p:sp>
    </p:spTree>
    <p:extLst>
      <p:ext uri="{BB962C8B-B14F-4D97-AF65-F5344CB8AC3E}">
        <p14:creationId xmlns:p14="http://schemas.microsoft.com/office/powerpoint/2010/main" val="29064303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715962"/>
          </a:xfrm>
        </p:spPr>
        <p:txBody>
          <a:bodyPr/>
          <a:lstStyle/>
          <a:p>
            <a:r>
              <a:rPr lang="en-US" sz="3200" b="1" dirty="0">
                <a:latin typeface="+mj-lt"/>
              </a:rPr>
              <a:t>Economic Impact of SCI </a:t>
            </a:r>
            <a:r>
              <a:rPr lang="en-US" sz="3200" b="1" dirty="0" smtClean="0">
                <a:latin typeface="+mj-lt"/>
              </a:rPr>
              <a:t>Network: US</a:t>
            </a:r>
            <a:endParaRPr lang="en-US" sz="3200" dirty="0">
              <a:latin typeface="+mj-lt"/>
            </a:endParaRPr>
          </a:p>
        </p:txBody>
      </p:sp>
      <p:sp>
        <p:nvSpPr>
          <p:cNvPr id="3" name="Text Placeholder 2"/>
          <p:cNvSpPr>
            <a:spLocks noGrp="1"/>
          </p:cNvSpPr>
          <p:nvPr>
            <p:ph type="body" sz="quarter" idx="10"/>
          </p:nvPr>
        </p:nvSpPr>
        <p:spPr>
          <a:xfrm>
            <a:off x="457200" y="1295400"/>
            <a:ext cx="8229600" cy="4724400"/>
          </a:xfrm>
        </p:spPr>
        <p:txBody>
          <a:bodyPr/>
          <a:lstStyle/>
          <a:p>
            <a:r>
              <a:rPr lang="en-US" sz="2400" dirty="0" smtClean="0">
                <a:latin typeface="+mn-lt"/>
              </a:rPr>
              <a:t>Travel </a:t>
            </a:r>
            <a:r>
              <a:rPr lang="en-US" sz="2400" dirty="0">
                <a:latin typeface="+mn-lt"/>
              </a:rPr>
              <a:t>related spending by inbound exchanges is $63.7 million, events hosted by sister </a:t>
            </a:r>
            <a:r>
              <a:rPr lang="en-US" sz="2400" dirty="0" smtClean="0">
                <a:latin typeface="+mn-lt"/>
              </a:rPr>
              <a:t>cities around </a:t>
            </a:r>
            <a:r>
              <a:rPr lang="en-US" sz="2400" dirty="0">
                <a:latin typeface="+mn-lt"/>
              </a:rPr>
              <a:t>the U.S. contributed $56.5 million, and foreign host students added another $</a:t>
            </a:r>
            <a:r>
              <a:rPr lang="en-US" sz="2400" dirty="0" smtClean="0">
                <a:latin typeface="+mn-lt"/>
              </a:rPr>
              <a:t>70.1 million</a:t>
            </a:r>
            <a:r>
              <a:rPr lang="en-US" sz="2400" dirty="0">
                <a:latin typeface="+mn-lt"/>
              </a:rPr>
              <a:t>, totaling $190.4 million in direct contributions to the U.S. economy</a:t>
            </a:r>
            <a:r>
              <a:rPr lang="en-US" sz="2400" dirty="0" smtClean="0">
                <a:latin typeface="+mn-lt"/>
              </a:rPr>
              <a:t>.</a:t>
            </a:r>
            <a:endParaRPr lang="en-US" sz="2400" dirty="0">
              <a:latin typeface="+mn-lt"/>
            </a:endParaRPr>
          </a:p>
          <a:p>
            <a:r>
              <a:rPr lang="en-US" sz="2400" dirty="0" smtClean="0">
                <a:latin typeface="+mn-lt"/>
              </a:rPr>
              <a:t>While </a:t>
            </a:r>
            <a:r>
              <a:rPr lang="en-US" sz="2400" dirty="0">
                <a:latin typeface="+mn-lt"/>
              </a:rPr>
              <a:t>applying the multiplier effect of travel related contributions of indirect and </a:t>
            </a:r>
            <a:r>
              <a:rPr lang="en-US" sz="2400" dirty="0" smtClean="0">
                <a:latin typeface="+mn-lt"/>
              </a:rPr>
              <a:t>induced spending</a:t>
            </a:r>
            <a:r>
              <a:rPr lang="en-US" sz="2400" dirty="0">
                <a:latin typeface="+mn-lt"/>
              </a:rPr>
              <a:t>, the economic impact on the U.S. economy is $430.8 million</a:t>
            </a:r>
            <a:r>
              <a:rPr lang="en-US" sz="2400" dirty="0" smtClean="0">
                <a:latin typeface="+mn-lt"/>
              </a:rPr>
              <a:t>.</a:t>
            </a:r>
            <a:endParaRPr lang="en-US" sz="2400" dirty="0">
              <a:latin typeface="+mn-lt"/>
            </a:endParaRPr>
          </a:p>
        </p:txBody>
      </p:sp>
    </p:spTree>
    <p:extLst>
      <p:ext uri="{BB962C8B-B14F-4D97-AF65-F5344CB8AC3E}">
        <p14:creationId xmlns:p14="http://schemas.microsoft.com/office/powerpoint/2010/main" val="38370289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715962"/>
          </a:xfrm>
        </p:spPr>
        <p:txBody>
          <a:bodyPr/>
          <a:lstStyle/>
          <a:p>
            <a:r>
              <a:rPr lang="en-US" sz="3200" b="1" dirty="0">
                <a:latin typeface="+mj-lt"/>
              </a:rPr>
              <a:t>Economic Impact of SCI </a:t>
            </a:r>
            <a:r>
              <a:rPr lang="en-US" sz="3200" b="1" dirty="0" smtClean="0">
                <a:latin typeface="+mj-lt"/>
              </a:rPr>
              <a:t>Network: U.S. (Cont.)</a:t>
            </a:r>
            <a:endParaRPr lang="en-US" sz="3200" dirty="0">
              <a:latin typeface="+mj-lt"/>
            </a:endParaRPr>
          </a:p>
        </p:txBody>
      </p:sp>
      <p:sp>
        <p:nvSpPr>
          <p:cNvPr id="3" name="Text Placeholder 2"/>
          <p:cNvSpPr>
            <a:spLocks noGrp="1"/>
          </p:cNvSpPr>
          <p:nvPr>
            <p:ph type="body" sz="quarter" idx="10"/>
          </p:nvPr>
        </p:nvSpPr>
        <p:spPr>
          <a:xfrm>
            <a:off x="457200" y="1447800"/>
            <a:ext cx="8229600" cy="4724400"/>
          </a:xfrm>
        </p:spPr>
        <p:txBody>
          <a:bodyPr/>
          <a:lstStyle/>
          <a:p>
            <a:r>
              <a:rPr lang="en-US" sz="2400" dirty="0" smtClean="0">
                <a:latin typeface="+mn-lt"/>
              </a:rPr>
              <a:t>The </a:t>
            </a:r>
            <a:r>
              <a:rPr lang="en-US" sz="2400" dirty="0">
                <a:latin typeface="+mn-lt"/>
              </a:rPr>
              <a:t>cumulative in-kind contribution of SCI network volunteers to their communities is $</a:t>
            </a:r>
            <a:r>
              <a:rPr lang="en-US" sz="2400" dirty="0" smtClean="0">
                <a:latin typeface="+mn-lt"/>
              </a:rPr>
              <a:t>94.8 million</a:t>
            </a:r>
            <a:r>
              <a:rPr lang="en-US" sz="2400" dirty="0">
                <a:latin typeface="+mn-lt"/>
              </a:rPr>
              <a:t>, making the total economic impact on the U.S. economy $525.7 million (USD</a:t>
            </a:r>
            <a:r>
              <a:rPr lang="en-US" sz="2400" dirty="0" smtClean="0">
                <a:latin typeface="+mn-lt"/>
              </a:rPr>
              <a:t>).</a:t>
            </a:r>
            <a:endParaRPr lang="en-US" sz="2400" dirty="0">
              <a:latin typeface="+mn-lt"/>
            </a:endParaRPr>
          </a:p>
          <a:p>
            <a:r>
              <a:rPr lang="en-US" sz="2400" dirty="0" smtClean="0">
                <a:latin typeface="+mn-lt"/>
              </a:rPr>
              <a:t>The </a:t>
            </a:r>
            <a:r>
              <a:rPr lang="en-US" sz="2400" dirty="0">
                <a:latin typeface="+mn-lt"/>
              </a:rPr>
              <a:t>SCI network supports 1,641 direct jobs and a total of 3,715 jobs when </a:t>
            </a:r>
            <a:r>
              <a:rPr lang="en-US" sz="2400" dirty="0" smtClean="0">
                <a:latin typeface="+mn-lt"/>
              </a:rPr>
              <a:t>indirect contributions </a:t>
            </a:r>
            <a:r>
              <a:rPr lang="en-US" sz="2400" dirty="0">
                <a:latin typeface="+mn-lt"/>
              </a:rPr>
              <a:t>are added</a:t>
            </a:r>
            <a:r>
              <a:rPr lang="en-US" sz="2400" dirty="0" smtClean="0">
                <a:latin typeface="+mn-lt"/>
              </a:rPr>
              <a:t>.</a:t>
            </a:r>
            <a:endParaRPr lang="en-US" sz="2400" dirty="0">
              <a:latin typeface="+mn-lt"/>
            </a:endParaRPr>
          </a:p>
          <a:p>
            <a:r>
              <a:rPr lang="en-US" sz="2400" dirty="0" smtClean="0">
                <a:latin typeface="+mn-lt"/>
              </a:rPr>
              <a:t>The </a:t>
            </a:r>
            <a:r>
              <a:rPr lang="en-US" sz="2400" dirty="0">
                <a:latin typeface="+mn-lt"/>
              </a:rPr>
              <a:t>SCI network helps contribute $45.5 million towards payroll and about $29 million </a:t>
            </a:r>
            <a:r>
              <a:rPr lang="en-US" sz="2400" dirty="0" smtClean="0">
                <a:latin typeface="+mn-lt"/>
              </a:rPr>
              <a:t>in federal</a:t>
            </a:r>
            <a:r>
              <a:rPr lang="en-US" sz="2400" dirty="0">
                <a:latin typeface="+mn-lt"/>
              </a:rPr>
              <a:t>, state, and local taxes</a:t>
            </a:r>
            <a:r>
              <a:rPr lang="en-US" sz="2400" dirty="0" smtClean="0">
                <a:latin typeface="+mn-lt"/>
              </a:rPr>
              <a:t>.</a:t>
            </a:r>
            <a:endParaRPr lang="en-US" sz="2400" dirty="0">
              <a:latin typeface="+mn-lt"/>
            </a:endParaRPr>
          </a:p>
        </p:txBody>
      </p:sp>
    </p:spTree>
    <p:extLst>
      <p:ext uri="{BB962C8B-B14F-4D97-AF65-F5344CB8AC3E}">
        <p14:creationId xmlns:p14="http://schemas.microsoft.com/office/powerpoint/2010/main" val="10182629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mj-lt"/>
              </a:rPr>
              <a:t>The </a:t>
            </a:r>
            <a:r>
              <a:rPr lang="en-US" sz="2800" b="1" dirty="0" smtClean="0">
                <a:latin typeface="+mj-lt"/>
              </a:rPr>
              <a:t>Economic Impact </a:t>
            </a:r>
            <a:r>
              <a:rPr lang="en-US" sz="2800" b="1" dirty="0">
                <a:latin typeface="+mj-lt"/>
              </a:rPr>
              <a:t>of SCI </a:t>
            </a:r>
            <a:r>
              <a:rPr lang="en-US" sz="2800" b="1" dirty="0" smtClean="0">
                <a:latin typeface="+mj-lt"/>
              </a:rPr>
              <a:t>Network </a:t>
            </a:r>
            <a:r>
              <a:rPr lang="en-US" sz="2800" b="1" dirty="0">
                <a:latin typeface="+mj-lt"/>
              </a:rPr>
              <a:t>E</a:t>
            </a:r>
            <a:r>
              <a:rPr lang="en-US" sz="2800" b="1" dirty="0" smtClean="0">
                <a:latin typeface="+mj-lt"/>
              </a:rPr>
              <a:t>xchanges</a:t>
            </a:r>
            <a:r>
              <a:rPr lang="en-US" sz="2800" b="1" dirty="0">
                <a:latin typeface="+mj-lt"/>
              </a:rPr>
              <a:t>: Non-U.S. and </a:t>
            </a:r>
            <a:r>
              <a:rPr lang="en-US" sz="2800" b="1" dirty="0" smtClean="0">
                <a:latin typeface="+mj-lt"/>
              </a:rPr>
              <a:t>Global Economies</a:t>
            </a:r>
            <a:r>
              <a:rPr lang="en-US" sz="2800" b="1" dirty="0">
                <a:latin typeface="+mj-lt"/>
              </a:rPr>
              <a:t/>
            </a:r>
            <a:br>
              <a:rPr lang="en-US" sz="2800" b="1" dirty="0">
                <a:latin typeface="+mj-lt"/>
              </a:rPr>
            </a:br>
            <a:endParaRPr lang="en-US" sz="2800" b="1" dirty="0">
              <a:latin typeface="+mj-lt"/>
            </a:endParaRPr>
          </a:p>
        </p:txBody>
      </p:sp>
      <p:sp>
        <p:nvSpPr>
          <p:cNvPr id="3" name="Text Placeholder 2"/>
          <p:cNvSpPr>
            <a:spLocks noGrp="1"/>
          </p:cNvSpPr>
          <p:nvPr>
            <p:ph type="body" sz="quarter" idx="10"/>
          </p:nvPr>
        </p:nvSpPr>
        <p:spPr>
          <a:xfrm>
            <a:off x="457200" y="1417638"/>
            <a:ext cx="8229600" cy="4525962"/>
          </a:xfrm>
        </p:spPr>
        <p:txBody>
          <a:bodyPr/>
          <a:lstStyle/>
          <a:p>
            <a:r>
              <a:rPr lang="en-US" sz="2400" dirty="0" smtClean="0">
                <a:latin typeface="+mn-lt"/>
              </a:rPr>
              <a:t>Travel </a:t>
            </a:r>
            <a:r>
              <a:rPr lang="en-US" sz="2400" dirty="0">
                <a:latin typeface="+mn-lt"/>
              </a:rPr>
              <a:t>related spending by outbound exchanges is $29.7 million, while host students </a:t>
            </a:r>
            <a:r>
              <a:rPr lang="en-US" sz="2400" dirty="0" smtClean="0">
                <a:latin typeface="+mn-lt"/>
              </a:rPr>
              <a:t>add another </a:t>
            </a:r>
            <a:r>
              <a:rPr lang="en-US" sz="2400" dirty="0">
                <a:latin typeface="+mn-lt"/>
              </a:rPr>
              <a:t>$17.5 million, totaling $47.2 million (USD) in direct contribution by U.S. SCI </a:t>
            </a:r>
            <a:r>
              <a:rPr lang="en-US" sz="2400" dirty="0" smtClean="0">
                <a:latin typeface="+mn-lt"/>
              </a:rPr>
              <a:t>members to </a:t>
            </a:r>
            <a:r>
              <a:rPr lang="en-US" sz="2400" dirty="0">
                <a:latin typeface="+mn-lt"/>
              </a:rPr>
              <a:t>the economies of international communities</a:t>
            </a:r>
            <a:r>
              <a:rPr lang="en-US" sz="2400" dirty="0" smtClean="0">
                <a:latin typeface="+mn-lt"/>
              </a:rPr>
              <a:t>.</a:t>
            </a:r>
            <a:endParaRPr lang="en-US" sz="2400" dirty="0">
              <a:latin typeface="+mn-lt"/>
            </a:endParaRPr>
          </a:p>
          <a:p>
            <a:r>
              <a:rPr lang="en-US" sz="2400" dirty="0" smtClean="0">
                <a:latin typeface="+mn-lt"/>
              </a:rPr>
              <a:t>While </a:t>
            </a:r>
            <a:r>
              <a:rPr lang="en-US" sz="2400" dirty="0">
                <a:latin typeface="+mn-lt"/>
              </a:rPr>
              <a:t>applying a </a:t>
            </a:r>
            <a:r>
              <a:rPr lang="en-US" sz="2400" dirty="0" err="1">
                <a:latin typeface="+mn-lt"/>
              </a:rPr>
              <a:t>multipilier</a:t>
            </a:r>
            <a:r>
              <a:rPr lang="en-US" sz="2400" dirty="0">
                <a:latin typeface="+mn-lt"/>
              </a:rPr>
              <a:t> effect, similar to the U.S., of travel related contributions of </a:t>
            </a:r>
            <a:r>
              <a:rPr lang="en-US" sz="2400" dirty="0" smtClean="0">
                <a:latin typeface="+mn-lt"/>
              </a:rPr>
              <a:t>indirect and </a:t>
            </a:r>
            <a:r>
              <a:rPr lang="en-US" sz="2400" dirty="0">
                <a:latin typeface="+mn-lt"/>
              </a:rPr>
              <a:t>induced spending, the total economic impact on non-U.S. economies is $106.8 </a:t>
            </a:r>
            <a:r>
              <a:rPr lang="en-US" sz="2400" dirty="0" smtClean="0">
                <a:latin typeface="+mn-lt"/>
              </a:rPr>
              <a:t>million (USD).</a:t>
            </a:r>
          </a:p>
        </p:txBody>
      </p:sp>
    </p:spTree>
    <p:extLst>
      <p:ext uri="{BB962C8B-B14F-4D97-AF65-F5344CB8AC3E}">
        <p14:creationId xmlns:p14="http://schemas.microsoft.com/office/powerpoint/2010/main" val="2945025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mj-lt"/>
              </a:rPr>
              <a:t>The </a:t>
            </a:r>
            <a:r>
              <a:rPr lang="en-US" sz="2800" b="1" dirty="0" smtClean="0">
                <a:latin typeface="+mj-lt"/>
              </a:rPr>
              <a:t>Economic Impact </a:t>
            </a:r>
            <a:r>
              <a:rPr lang="en-US" sz="2800" b="1" dirty="0">
                <a:latin typeface="+mj-lt"/>
              </a:rPr>
              <a:t>of SCI </a:t>
            </a:r>
            <a:r>
              <a:rPr lang="en-US" sz="2800" b="1" dirty="0" smtClean="0">
                <a:latin typeface="+mj-lt"/>
              </a:rPr>
              <a:t>Network </a:t>
            </a:r>
            <a:r>
              <a:rPr lang="en-US" sz="2800" b="1" dirty="0">
                <a:latin typeface="+mj-lt"/>
              </a:rPr>
              <a:t>E</a:t>
            </a:r>
            <a:r>
              <a:rPr lang="en-US" sz="2800" b="1" dirty="0" smtClean="0">
                <a:latin typeface="+mj-lt"/>
              </a:rPr>
              <a:t>xchanges</a:t>
            </a:r>
            <a:r>
              <a:rPr lang="en-US" sz="2800" b="1" dirty="0">
                <a:latin typeface="+mj-lt"/>
              </a:rPr>
              <a:t>: Non-U.S. and </a:t>
            </a:r>
            <a:r>
              <a:rPr lang="en-US" sz="2800" b="1" dirty="0" smtClean="0">
                <a:latin typeface="+mj-lt"/>
              </a:rPr>
              <a:t>Global Economies (Cont.)</a:t>
            </a:r>
            <a:r>
              <a:rPr lang="en-US" sz="2800" b="1" dirty="0">
                <a:latin typeface="+mj-lt"/>
              </a:rPr>
              <a:t/>
            </a:r>
            <a:br>
              <a:rPr lang="en-US" sz="2800" b="1" dirty="0">
                <a:latin typeface="+mj-lt"/>
              </a:rPr>
            </a:br>
            <a:endParaRPr lang="en-US" sz="2800" b="1" dirty="0">
              <a:latin typeface="+mj-lt"/>
            </a:endParaRPr>
          </a:p>
        </p:txBody>
      </p:sp>
      <p:sp>
        <p:nvSpPr>
          <p:cNvPr id="3" name="Text Placeholder 2"/>
          <p:cNvSpPr>
            <a:spLocks noGrp="1"/>
          </p:cNvSpPr>
          <p:nvPr>
            <p:ph type="body" sz="quarter" idx="10"/>
          </p:nvPr>
        </p:nvSpPr>
        <p:spPr>
          <a:xfrm>
            <a:off x="457200" y="1676400"/>
            <a:ext cx="8229600" cy="4525962"/>
          </a:xfrm>
        </p:spPr>
        <p:txBody>
          <a:bodyPr/>
          <a:lstStyle/>
          <a:p>
            <a:r>
              <a:rPr lang="en-US" sz="2400" dirty="0" smtClean="0">
                <a:latin typeface="+mn-lt"/>
              </a:rPr>
              <a:t>Using the average value of the global Purchase Price Parity (PPP) Index, the SCI Network’s direct contribution to non-U.S. economies is $18.3 billion and the total contribution is $41.5 billion.</a:t>
            </a:r>
          </a:p>
          <a:p>
            <a:r>
              <a:rPr lang="en-US" sz="2400" dirty="0" smtClean="0">
                <a:latin typeface="+mn-lt"/>
              </a:rPr>
              <a:t>The global direct impact of the SCI network is $237.6 million (USD) and the total impact is $537.7 million (USD).</a:t>
            </a:r>
          </a:p>
          <a:p>
            <a:r>
              <a:rPr lang="en-US" sz="2400" dirty="0" smtClean="0">
                <a:latin typeface="+mn-lt"/>
              </a:rPr>
              <a:t>When adjusted to the average value of the global PPP index, the direct SCI contribution to the global economy is $18.5 billion and total contribution is $41.9 billion.</a:t>
            </a:r>
            <a:endParaRPr lang="en-US" sz="2400" dirty="0">
              <a:latin typeface="+mn-lt"/>
            </a:endParaRPr>
          </a:p>
        </p:txBody>
      </p:sp>
    </p:spTree>
    <p:extLst>
      <p:ext uri="{BB962C8B-B14F-4D97-AF65-F5344CB8AC3E}">
        <p14:creationId xmlns:p14="http://schemas.microsoft.com/office/powerpoint/2010/main" val="22167505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mj-lt"/>
              </a:rPr>
              <a:t>Survey Result Highlights</a:t>
            </a:r>
            <a:br>
              <a:rPr lang="en-US" sz="4000" b="1" dirty="0">
                <a:latin typeface="+mj-lt"/>
              </a:rPr>
            </a:br>
            <a:endParaRPr lang="en-US" sz="4000" b="1" dirty="0">
              <a:latin typeface="+mj-lt"/>
            </a:endParaRPr>
          </a:p>
        </p:txBody>
      </p:sp>
      <p:sp>
        <p:nvSpPr>
          <p:cNvPr id="3" name="Text Placeholder 2"/>
          <p:cNvSpPr>
            <a:spLocks noGrp="1"/>
          </p:cNvSpPr>
          <p:nvPr>
            <p:ph type="body" sz="quarter" idx="10"/>
          </p:nvPr>
        </p:nvSpPr>
        <p:spPr>
          <a:xfrm>
            <a:off x="457200" y="1417638"/>
            <a:ext cx="8229600" cy="4525962"/>
          </a:xfrm>
        </p:spPr>
        <p:txBody>
          <a:bodyPr/>
          <a:lstStyle/>
          <a:p>
            <a:r>
              <a:rPr lang="en-US" sz="2000" dirty="0" smtClean="0">
                <a:latin typeface="+mn-lt"/>
              </a:rPr>
              <a:t>The </a:t>
            </a:r>
            <a:r>
              <a:rPr lang="en-US" sz="2000" dirty="0">
                <a:latin typeface="+mn-lt"/>
              </a:rPr>
              <a:t>SCI network consists of 545 U.S. communities with 2,121 sister cities partnerships in </a:t>
            </a:r>
            <a:r>
              <a:rPr lang="en-US" sz="2000" dirty="0" smtClean="0">
                <a:latin typeface="+mn-lt"/>
              </a:rPr>
              <a:t>145 countries</a:t>
            </a:r>
            <a:r>
              <a:rPr lang="en-US" sz="2000" dirty="0">
                <a:latin typeface="+mn-lt"/>
              </a:rPr>
              <a:t>.</a:t>
            </a:r>
          </a:p>
          <a:p>
            <a:r>
              <a:rPr lang="en-US" sz="2000" dirty="0" smtClean="0">
                <a:latin typeface="+mn-lt"/>
              </a:rPr>
              <a:t>Approximately </a:t>
            </a:r>
            <a:r>
              <a:rPr lang="en-US" sz="2000" dirty="0">
                <a:latin typeface="+mn-lt"/>
              </a:rPr>
              <a:t>50% of the cities within the SCI network have populations under 50,000.</a:t>
            </a:r>
          </a:p>
          <a:p>
            <a:r>
              <a:rPr lang="en-US" sz="2000" dirty="0" smtClean="0">
                <a:latin typeface="+mn-lt"/>
              </a:rPr>
              <a:t>Approximately </a:t>
            </a:r>
            <a:r>
              <a:rPr lang="en-US" sz="2000" dirty="0">
                <a:latin typeface="+mn-lt"/>
              </a:rPr>
              <a:t>42% of sister city programs operate with a budget of less than $5,000 and </a:t>
            </a:r>
            <a:r>
              <a:rPr lang="en-US" sz="2000" dirty="0" smtClean="0">
                <a:latin typeface="+mn-lt"/>
              </a:rPr>
              <a:t>79% have </a:t>
            </a:r>
            <a:r>
              <a:rPr lang="en-US" sz="2000" dirty="0">
                <a:latin typeface="+mn-lt"/>
              </a:rPr>
              <a:t>a budget under $25,000.</a:t>
            </a:r>
          </a:p>
          <a:p>
            <a:r>
              <a:rPr lang="en-US" sz="2000" dirty="0" smtClean="0">
                <a:latin typeface="+mn-lt"/>
              </a:rPr>
              <a:t>Over </a:t>
            </a:r>
            <a:r>
              <a:rPr lang="en-US" sz="2000" dirty="0">
                <a:latin typeface="+mn-lt"/>
              </a:rPr>
              <a:t>1/3 of the respondents received no financial support from city government outside </a:t>
            </a:r>
            <a:r>
              <a:rPr lang="en-US" sz="2000" dirty="0" smtClean="0">
                <a:latin typeface="+mn-lt"/>
              </a:rPr>
              <a:t>of membership </a:t>
            </a:r>
            <a:r>
              <a:rPr lang="en-US" sz="2000" dirty="0">
                <a:latin typeface="+mn-lt"/>
              </a:rPr>
              <a:t>dues.</a:t>
            </a:r>
          </a:p>
          <a:p>
            <a:r>
              <a:rPr lang="en-US" sz="2000" dirty="0" smtClean="0">
                <a:latin typeface="+mn-lt"/>
              </a:rPr>
              <a:t>Based </a:t>
            </a:r>
            <a:r>
              <a:rPr lang="en-US" sz="2000" dirty="0">
                <a:latin typeface="+mn-lt"/>
              </a:rPr>
              <a:t>on the averages from the survey, over the past year, SCI network activities included:</a:t>
            </a:r>
          </a:p>
          <a:p>
            <a:pPr lvl="1"/>
            <a:r>
              <a:rPr lang="en-US" sz="1400" dirty="0" smtClean="0">
                <a:latin typeface="+mn-lt"/>
              </a:rPr>
              <a:t>14,153 </a:t>
            </a:r>
            <a:r>
              <a:rPr lang="en-US" sz="1400" dirty="0">
                <a:latin typeface="+mn-lt"/>
              </a:rPr>
              <a:t>visitors from 1,123 inbound exchanges</a:t>
            </a:r>
          </a:p>
          <a:p>
            <a:pPr lvl="1"/>
            <a:r>
              <a:rPr lang="en-US" sz="1400" dirty="0" smtClean="0">
                <a:latin typeface="+mn-lt"/>
              </a:rPr>
              <a:t>9,889 </a:t>
            </a:r>
            <a:r>
              <a:rPr lang="en-US" sz="1400" dirty="0">
                <a:latin typeface="+mn-lt"/>
              </a:rPr>
              <a:t>U.S. residents participating in 944 outbound exchanges</a:t>
            </a:r>
          </a:p>
          <a:p>
            <a:pPr lvl="1"/>
            <a:r>
              <a:rPr lang="en-US" sz="1400" dirty="0" smtClean="0">
                <a:latin typeface="+mn-lt"/>
              </a:rPr>
              <a:t>32,876 </a:t>
            </a:r>
            <a:r>
              <a:rPr lang="en-US" sz="1400" dirty="0">
                <a:latin typeface="+mn-lt"/>
              </a:rPr>
              <a:t>volunteers involved throughout the U.S.</a:t>
            </a:r>
          </a:p>
          <a:p>
            <a:pPr lvl="1"/>
            <a:r>
              <a:rPr lang="en-US" sz="1400" dirty="0" smtClean="0">
                <a:latin typeface="+mn-lt"/>
              </a:rPr>
              <a:t>15,288 </a:t>
            </a:r>
            <a:r>
              <a:rPr lang="en-US" sz="1400" dirty="0">
                <a:latin typeface="+mn-lt"/>
              </a:rPr>
              <a:t>youth involved</a:t>
            </a:r>
          </a:p>
          <a:p>
            <a:pPr lvl="1"/>
            <a:r>
              <a:rPr lang="en-US" sz="1400" dirty="0" smtClean="0">
                <a:latin typeface="+mn-lt"/>
              </a:rPr>
              <a:t>2,316 </a:t>
            </a:r>
            <a:r>
              <a:rPr lang="en-US" sz="1400" dirty="0">
                <a:latin typeface="+mn-lt"/>
              </a:rPr>
              <a:t>total sister city events in the U.S. with participation from </a:t>
            </a:r>
            <a:r>
              <a:rPr lang="en-US" sz="1400" dirty="0" smtClean="0">
                <a:latin typeface="+mn-lt"/>
              </a:rPr>
              <a:t>1.13 million </a:t>
            </a:r>
            <a:r>
              <a:rPr lang="en-US" sz="1400" dirty="0">
                <a:latin typeface="+mn-lt"/>
              </a:rPr>
              <a:t>people</a:t>
            </a:r>
          </a:p>
        </p:txBody>
      </p:sp>
    </p:spTree>
    <p:extLst>
      <p:ext uri="{BB962C8B-B14F-4D97-AF65-F5344CB8AC3E}">
        <p14:creationId xmlns:p14="http://schemas.microsoft.com/office/powerpoint/2010/main" val="2979431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mj-lt"/>
              </a:rPr>
              <a:t>SCI’s U.S. Government Funding</a:t>
            </a:r>
            <a:endParaRPr lang="en-US" sz="3600" b="1" dirty="0">
              <a:latin typeface="+mj-lt"/>
            </a:endParaRPr>
          </a:p>
        </p:txBody>
      </p:sp>
      <p:sp>
        <p:nvSpPr>
          <p:cNvPr id="3" name="Text Placeholder 2"/>
          <p:cNvSpPr>
            <a:spLocks noGrp="1"/>
          </p:cNvSpPr>
          <p:nvPr>
            <p:ph type="body" sz="quarter" idx="10"/>
          </p:nvPr>
        </p:nvSpPr>
        <p:spPr>
          <a:xfrm>
            <a:off x="457200" y="1417638"/>
            <a:ext cx="8229600" cy="4525962"/>
          </a:xfrm>
        </p:spPr>
        <p:txBody>
          <a:bodyPr/>
          <a:lstStyle/>
          <a:p>
            <a:pPr marL="0" indent="0">
              <a:buNone/>
            </a:pPr>
            <a:r>
              <a:rPr lang="en-US" sz="1800" dirty="0">
                <a:latin typeface="+mn-lt"/>
              </a:rPr>
              <a:t>The results of this study show that the Public-Private Partnership grant provided to SCI by </a:t>
            </a:r>
            <a:r>
              <a:rPr lang="en-US" sz="1800" dirty="0" smtClean="0">
                <a:latin typeface="+mn-lt"/>
              </a:rPr>
              <a:t>the U.S</a:t>
            </a:r>
            <a:r>
              <a:rPr lang="en-US" sz="1800" dirty="0">
                <a:latin typeface="+mn-lt"/>
              </a:rPr>
              <a:t>. Department of State’s Bureau of Educational and Cultural Affairs is incredibly efficient. </a:t>
            </a:r>
            <a:r>
              <a:rPr lang="en-US" sz="1800" dirty="0" smtClean="0">
                <a:latin typeface="+mn-lt"/>
              </a:rPr>
              <a:t>In 2015 </a:t>
            </a:r>
            <a:r>
              <a:rPr lang="en-US" sz="1800" dirty="0">
                <a:latin typeface="+mn-lt"/>
              </a:rPr>
              <a:t>the grant was $400,285</a:t>
            </a:r>
            <a:r>
              <a:rPr lang="en-US" sz="1800" dirty="0" smtClean="0">
                <a:latin typeface="+mn-lt"/>
              </a:rPr>
              <a:t>.</a:t>
            </a:r>
          </a:p>
          <a:p>
            <a:pPr marL="0" indent="0">
              <a:buNone/>
            </a:pPr>
            <a:endParaRPr lang="en-US" sz="1800" dirty="0">
              <a:latin typeface="+mn-lt"/>
            </a:endParaRPr>
          </a:p>
          <a:p>
            <a:pPr marL="0" indent="0">
              <a:buNone/>
            </a:pPr>
            <a:r>
              <a:rPr lang="en-US" sz="1800" dirty="0">
                <a:latin typeface="+mn-lt"/>
              </a:rPr>
              <a:t>SCI is perhaps one of the most effective organizations in establishing </a:t>
            </a:r>
            <a:r>
              <a:rPr lang="en-US" sz="1800" dirty="0" smtClean="0">
                <a:latin typeface="+mn-lt"/>
              </a:rPr>
              <a:t>people-to-people diplomacy </a:t>
            </a:r>
            <a:r>
              <a:rPr lang="en-US" sz="1800" dirty="0">
                <a:latin typeface="+mn-lt"/>
              </a:rPr>
              <a:t>both in the U.S. and globally. The following tables summarize the average cost </a:t>
            </a:r>
            <a:r>
              <a:rPr lang="en-US" sz="1800" dirty="0" smtClean="0">
                <a:latin typeface="+mn-lt"/>
              </a:rPr>
              <a:t>of engagement </a:t>
            </a:r>
            <a:r>
              <a:rPr lang="en-US" sz="1800" dirty="0">
                <a:latin typeface="+mn-lt"/>
              </a:rPr>
              <a:t>and the return on the Department of State grant dollar.</a:t>
            </a:r>
          </a:p>
          <a:p>
            <a:pPr marL="0" indent="0" algn="ctr">
              <a:buNone/>
            </a:pPr>
            <a:endParaRPr lang="en-US" sz="1800" b="1" dirty="0" smtClean="0">
              <a:latin typeface="+mn-lt"/>
            </a:endParaRPr>
          </a:p>
          <a:p>
            <a:pPr marL="0" indent="0" algn="ctr">
              <a:buNone/>
            </a:pPr>
            <a:r>
              <a:rPr lang="en-US" sz="1800" b="1" dirty="0" smtClean="0">
                <a:latin typeface="+mn-lt"/>
              </a:rPr>
              <a:t>People-to-people </a:t>
            </a:r>
            <a:r>
              <a:rPr lang="en-US" sz="1800" b="1" dirty="0">
                <a:latin typeface="+mn-lt"/>
              </a:rPr>
              <a:t>diplomacy participants </a:t>
            </a:r>
            <a:r>
              <a:rPr lang="en-US" sz="1800" b="1" dirty="0" smtClean="0">
                <a:latin typeface="+mn-lt"/>
              </a:rPr>
              <a:t>vs. U.S</a:t>
            </a:r>
            <a:r>
              <a:rPr lang="en-US" sz="1800" b="1" dirty="0">
                <a:latin typeface="+mn-lt"/>
              </a:rPr>
              <a:t>. Department of State Grant cost </a:t>
            </a:r>
            <a:r>
              <a:rPr lang="en-US" sz="1800" b="1" dirty="0" smtClean="0">
                <a:latin typeface="+mn-lt"/>
              </a:rPr>
              <a:t>per participant</a:t>
            </a:r>
            <a:endParaRPr lang="en-US" sz="1800" b="1" dirty="0">
              <a:latin typeface="+mn-lt"/>
            </a:endParaRPr>
          </a:p>
          <a:p>
            <a:r>
              <a:rPr lang="en-US" sz="1800" dirty="0" smtClean="0">
                <a:latin typeface="+mn-lt"/>
              </a:rPr>
              <a:t>Volunteer - $</a:t>
            </a:r>
            <a:r>
              <a:rPr lang="en-US" sz="1800" dirty="0">
                <a:latin typeface="+mn-lt"/>
              </a:rPr>
              <a:t>12.20</a:t>
            </a:r>
          </a:p>
          <a:p>
            <a:r>
              <a:rPr lang="en-US" sz="1800" dirty="0">
                <a:latin typeface="+mn-lt"/>
              </a:rPr>
              <a:t>Youth/student </a:t>
            </a:r>
            <a:r>
              <a:rPr lang="en-US" sz="1800" dirty="0" smtClean="0">
                <a:latin typeface="+mn-lt"/>
              </a:rPr>
              <a:t>- $</a:t>
            </a:r>
            <a:r>
              <a:rPr lang="en-US" sz="1800" dirty="0">
                <a:latin typeface="+mn-lt"/>
              </a:rPr>
              <a:t>26.20</a:t>
            </a:r>
          </a:p>
          <a:p>
            <a:r>
              <a:rPr lang="en-US" sz="1800" dirty="0">
                <a:latin typeface="+mn-lt"/>
              </a:rPr>
              <a:t>U.S. participant in local </a:t>
            </a:r>
            <a:r>
              <a:rPr lang="en-US" sz="1800" dirty="0" smtClean="0">
                <a:latin typeface="+mn-lt"/>
              </a:rPr>
              <a:t>programs - $</a:t>
            </a:r>
            <a:r>
              <a:rPr lang="en-US" sz="1800" dirty="0">
                <a:latin typeface="+mn-lt"/>
              </a:rPr>
              <a:t>0.35</a:t>
            </a:r>
          </a:p>
          <a:p>
            <a:r>
              <a:rPr lang="en-US" sz="1800" dirty="0">
                <a:latin typeface="+mn-lt"/>
              </a:rPr>
              <a:t>Global participant in sister city programs </a:t>
            </a:r>
            <a:r>
              <a:rPr lang="en-US" sz="1800" dirty="0" smtClean="0">
                <a:latin typeface="+mn-lt"/>
              </a:rPr>
              <a:t>- $0.18</a:t>
            </a:r>
            <a:endParaRPr lang="en-US" sz="1800" dirty="0">
              <a:latin typeface="+mn-lt"/>
            </a:endParaRPr>
          </a:p>
        </p:txBody>
      </p:sp>
    </p:spTree>
    <p:extLst>
      <p:ext uri="{BB962C8B-B14F-4D97-AF65-F5344CB8AC3E}">
        <p14:creationId xmlns:p14="http://schemas.microsoft.com/office/powerpoint/2010/main" val="17283656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highlights</a:t>
            </a:r>
            <a:endParaRPr lang="en-US" dirty="0"/>
          </a:p>
        </p:txBody>
      </p:sp>
      <p:sp>
        <p:nvSpPr>
          <p:cNvPr id="3" name="Text Placeholder 2"/>
          <p:cNvSpPr>
            <a:spLocks noGrp="1"/>
          </p:cNvSpPr>
          <p:nvPr>
            <p:ph type="body" sz="quarter" idx="10"/>
          </p:nvPr>
        </p:nvSpPr>
        <p:spPr>
          <a:xfrm>
            <a:off x="3886200" y="1752600"/>
            <a:ext cx="1981200" cy="4191000"/>
          </a:xfrm>
        </p:spPr>
        <p:txBody>
          <a:bodyPr/>
          <a:lstStyle/>
          <a:p>
            <a:pPr marL="0" indent="0">
              <a:buNone/>
            </a:pPr>
            <a:r>
              <a:rPr lang="en-US" sz="2800" dirty="0" smtClean="0"/>
              <a:t>• </a:t>
            </a:r>
            <a:r>
              <a:rPr lang="en-US" dirty="0" smtClean="0"/>
              <a:t>1950’s</a:t>
            </a:r>
            <a:endParaRPr lang="en-US" dirty="0"/>
          </a:p>
          <a:p>
            <a:pPr marL="0" indent="0">
              <a:buNone/>
            </a:pPr>
            <a:r>
              <a:rPr lang="en-US" sz="2800" dirty="0" smtClean="0"/>
              <a:t>• </a:t>
            </a:r>
            <a:r>
              <a:rPr lang="en-US" dirty="0" smtClean="0"/>
              <a:t>1960’s</a:t>
            </a:r>
            <a:endParaRPr lang="en-US" dirty="0"/>
          </a:p>
          <a:p>
            <a:pPr marL="0" indent="0">
              <a:buNone/>
            </a:pPr>
            <a:r>
              <a:rPr lang="en-US" dirty="0" smtClean="0"/>
              <a:t>• 1970’s</a:t>
            </a:r>
          </a:p>
          <a:p>
            <a:pPr marL="0" indent="0">
              <a:buNone/>
            </a:pPr>
            <a:r>
              <a:rPr lang="en-US" dirty="0" smtClean="0"/>
              <a:t>• 1980’s</a:t>
            </a:r>
          </a:p>
          <a:p>
            <a:pPr marL="0" indent="0">
              <a:buNone/>
            </a:pPr>
            <a:r>
              <a:rPr lang="en-US" dirty="0" smtClean="0"/>
              <a:t>• 1990’s</a:t>
            </a:r>
          </a:p>
          <a:p>
            <a:pPr marL="0" indent="0">
              <a:buNone/>
            </a:pPr>
            <a:r>
              <a:rPr lang="en-US" dirty="0" smtClean="0"/>
              <a:t>• 2000’s</a:t>
            </a:r>
          </a:p>
          <a:p>
            <a:pPr marL="0" indent="0">
              <a:buNone/>
            </a:pPr>
            <a:r>
              <a:rPr lang="en-US" dirty="0" smtClean="0"/>
              <a:t>• 2010’s</a:t>
            </a:r>
            <a:endParaRPr lang="en-US" dirty="0"/>
          </a:p>
        </p:txBody>
      </p:sp>
    </p:spTree>
    <p:extLst>
      <p:ext uri="{BB962C8B-B14F-4D97-AF65-F5344CB8AC3E}">
        <p14:creationId xmlns:p14="http://schemas.microsoft.com/office/powerpoint/2010/main" val="3796346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mj-lt"/>
              </a:rPr>
              <a:t>Economic Impact Table: Return on U.S. Department of State Grant Money</a:t>
            </a:r>
            <a:endParaRPr lang="en-US" sz="2800" dirty="0">
              <a:latin typeface="+mj-lt"/>
            </a:endParaRPr>
          </a:p>
        </p:txBody>
      </p:sp>
      <p:sp>
        <p:nvSpPr>
          <p:cNvPr id="3" name="Text Placeholder 2"/>
          <p:cNvSpPr>
            <a:spLocks noGrp="1"/>
          </p:cNvSpPr>
          <p:nvPr>
            <p:ph type="body" sz="quarter" idx="10"/>
          </p:nvPr>
        </p:nvSpPr>
        <p:spPr>
          <a:xfrm>
            <a:off x="457200" y="1417638"/>
            <a:ext cx="8229600" cy="4525962"/>
          </a:xfrm>
        </p:spPr>
        <p:txBody>
          <a:bodyPr/>
          <a:lstStyle/>
          <a:p>
            <a:pPr marL="0" indent="0" algn="ctr">
              <a:buNone/>
            </a:pPr>
            <a:r>
              <a:rPr lang="en-US" sz="1800" b="1" dirty="0">
                <a:latin typeface="+mn-lt"/>
              </a:rPr>
              <a:t>Return per Department of State </a:t>
            </a:r>
            <a:r>
              <a:rPr lang="en-US" sz="1800" b="1" dirty="0" smtClean="0">
                <a:latin typeface="+mn-lt"/>
              </a:rPr>
              <a:t>Grant Dollar Value</a:t>
            </a:r>
            <a:endParaRPr lang="en-US" sz="1800" b="1" dirty="0">
              <a:latin typeface="+mn-lt"/>
            </a:endParaRPr>
          </a:p>
          <a:p>
            <a:pPr marL="0" indent="0">
              <a:buNone/>
            </a:pPr>
            <a:r>
              <a:rPr lang="en-US" sz="1600" b="1" dirty="0">
                <a:latin typeface="+mn-lt"/>
              </a:rPr>
              <a:t>U.S. </a:t>
            </a:r>
            <a:r>
              <a:rPr lang="en-US" sz="1600" b="1" dirty="0" smtClean="0">
                <a:latin typeface="+mn-lt"/>
              </a:rPr>
              <a:t>Economy</a:t>
            </a:r>
            <a:r>
              <a:rPr lang="en-US" sz="1600" dirty="0" smtClean="0">
                <a:latin typeface="+mn-lt"/>
              </a:rPr>
              <a:t>: Direct </a:t>
            </a:r>
            <a:r>
              <a:rPr lang="en-US" sz="1600" dirty="0">
                <a:latin typeface="+mn-lt"/>
              </a:rPr>
              <a:t>$476</a:t>
            </a:r>
          </a:p>
          <a:p>
            <a:pPr marL="0" indent="0">
              <a:buNone/>
            </a:pPr>
            <a:r>
              <a:rPr lang="en-US" sz="1600" b="1" dirty="0">
                <a:latin typeface="+mn-lt"/>
              </a:rPr>
              <a:t>U.S. Economy</a:t>
            </a:r>
            <a:r>
              <a:rPr lang="en-US" sz="1600" dirty="0">
                <a:latin typeface="+mn-lt"/>
              </a:rPr>
              <a:t>: </a:t>
            </a:r>
            <a:r>
              <a:rPr lang="en-US" sz="1600" dirty="0" smtClean="0">
                <a:latin typeface="+mn-lt"/>
              </a:rPr>
              <a:t>Total </a:t>
            </a:r>
            <a:r>
              <a:rPr lang="en-US" sz="1600" dirty="0">
                <a:latin typeface="+mn-lt"/>
              </a:rPr>
              <a:t>$1,077</a:t>
            </a:r>
          </a:p>
          <a:p>
            <a:pPr marL="0" indent="0">
              <a:buNone/>
            </a:pPr>
            <a:r>
              <a:rPr lang="en-US" sz="1600" b="1" dirty="0">
                <a:latin typeface="+mn-lt"/>
              </a:rPr>
              <a:t>Non-U.S. Economies</a:t>
            </a:r>
            <a:r>
              <a:rPr lang="en-US" sz="1600" dirty="0">
                <a:latin typeface="+mn-lt"/>
              </a:rPr>
              <a:t>: </a:t>
            </a:r>
            <a:r>
              <a:rPr lang="en-US" sz="1600" dirty="0" smtClean="0">
                <a:latin typeface="+mn-lt"/>
              </a:rPr>
              <a:t>	Direct </a:t>
            </a:r>
            <a:r>
              <a:rPr lang="en-US" sz="1600" dirty="0">
                <a:latin typeface="+mn-lt"/>
              </a:rPr>
              <a:t>(USD) $118</a:t>
            </a:r>
          </a:p>
          <a:p>
            <a:pPr marL="0" indent="0">
              <a:buNone/>
            </a:pPr>
            <a:r>
              <a:rPr lang="en-US" sz="1600" b="1" dirty="0">
                <a:latin typeface="+mn-lt"/>
              </a:rPr>
              <a:t>Non-U.S. Economies</a:t>
            </a:r>
            <a:r>
              <a:rPr lang="en-US" sz="1600" dirty="0">
                <a:latin typeface="+mn-lt"/>
              </a:rPr>
              <a:t>: </a:t>
            </a:r>
            <a:r>
              <a:rPr lang="en-US" sz="1600" dirty="0" smtClean="0">
                <a:latin typeface="+mn-lt"/>
              </a:rPr>
              <a:t>	Direct </a:t>
            </a:r>
            <a:r>
              <a:rPr lang="en-US" sz="1600" dirty="0">
                <a:latin typeface="+mn-lt"/>
              </a:rPr>
              <a:t>(PPP) $45,791</a:t>
            </a:r>
          </a:p>
          <a:p>
            <a:pPr marL="0" indent="0">
              <a:buNone/>
            </a:pPr>
            <a:r>
              <a:rPr lang="en-US" sz="1600" b="1" dirty="0">
                <a:latin typeface="+mn-lt"/>
              </a:rPr>
              <a:t>Non-U.S. Economies</a:t>
            </a:r>
            <a:r>
              <a:rPr lang="en-US" sz="1600" dirty="0">
                <a:latin typeface="+mn-lt"/>
              </a:rPr>
              <a:t>: </a:t>
            </a:r>
            <a:r>
              <a:rPr lang="en-US" sz="1600" dirty="0" smtClean="0">
                <a:latin typeface="+mn-lt"/>
              </a:rPr>
              <a:t>	Total </a:t>
            </a:r>
            <a:r>
              <a:rPr lang="en-US" sz="1600" dirty="0">
                <a:latin typeface="+mn-lt"/>
              </a:rPr>
              <a:t>(USD) $267</a:t>
            </a:r>
          </a:p>
          <a:p>
            <a:pPr marL="0" indent="0">
              <a:buNone/>
            </a:pPr>
            <a:r>
              <a:rPr lang="en-US" sz="1600" b="1" dirty="0">
                <a:latin typeface="+mn-lt"/>
              </a:rPr>
              <a:t>Non-U.S. Economies</a:t>
            </a:r>
            <a:r>
              <a:rPr lang="en-US" sz="1600" dirty="0">
                <a:latin typeface="+mn-lt"/>
              </a:rPr>
              <a:t>: </a:t>
            </a:r>
            <a:r>
              <a:rPr lang="en-US" sz="1600" dirty="0" smtClean="0">
                <a:latin typeface="+mn-lt"/>
              </a:rPr>
              <a:t>	Total </a:t>
            </a:r>
            <a:r>
              <a:rPr lang="en-US" sz="1600" dirty="0">
                <a:latin typeface="+mn-lt"/>
              </a:rPr>
              <a:t>(PPP) $103,634</a:t>
            </a:r>
          </a:p>
          <a:p>
            <a:pPr marL="0" indent="0">
              <a:buNone/>
            </a:pPr>
            <a:r>
              <a:rPr lang="en-US" sz="1600" b="1" dirty="0">
                <a:latin typeface="+mn-lt"/>
              </a:rPr>
              <a:t>Global Economy</a:t>
            </a:r>
            <a:r>
              <a:rPr lang="en-US" sz="1600" dirty="0">
                <a:latin typeface="+mn-lt"/>
              </a:rPr>
              <a:t>: </a:t>
            </a:r>
            <a:r>
              <a:rPr lang="en-US" sz="1600" dirty="0" smtClean="0">
                <a:latin typeface="+mn-lt"/>
              </a:rPr>
              <a:t>Direct </a:t>
            </a:r>
            <a:r>
              <a:rPr lang="en-US" sz="1600" dirty="0">
                <a:latin typeface="+mn-lt"/>
              </a:rPr>
              <a:t>(USD) $594</a:t>
            </a:r>
          </a:p>
          <a:p>
            <a:pPr marL="0" indent="0">
              <a:buNone/>
            </a:pPr>
            <a:r>
              <a:rPr lang="en-US" sz="1600" b="1" dirty="0">
                <a:latin typeface="+mn-lt"/>
              </a:rPr>
              <a:t>Global Economy</a:t>
            </a:r>
            <a:r>
              <a:rPr lang="en-US" sz="1600" dirty="0">
                <a:latin typeface="+mn-lt"/>
              </a:rPr>
              <a:t>: </a:t>
            </a:r>
            <a:r>
              <a:rPr lang="en-US" sz="1600" dirty="0" smtClean="0">
                <a:latin typeface="+mn-lt"/>
              </a:rPr>
              <a:t>Direct </a:t>
            </a:r>
            <a:r>
              <a:rPr lang="en-US" sz="1600" dirty="0">
                <a:latin typeface="+mn-lt"/>
              </a:rPr>
              <a:t>(PPP) $46,267</a:t>
            </a:r>
          </a:p>
          <a:p>
            <a:pPr marL="0" indent="0">
              <a:buNone/>
            </a:pPr>
            <a:r>
              <a:rPr lang="en-US" sz="1600" b="1" dirty="0">
                <a:latin typeface="+mn-lt"/>
              </a:rPr>
              <a:t>Global Economy</a:t>
            </a:r>
            <a:r>
              <a:rPr lang="en-US" sz="1600" dirty="0">
                <a:latin typeface="+mn-lt"/>
              </a:rPr>
              <a:t>: </a:t>
            </a:r>
            <a:r>
              <a:rPr lang="en-US" sz="1600" dirty="0" smtClean="0">
                <a:latin typeface="+mn-lt"/>
              </a:rPr>
              <a:t>Total </a:t>
            </a:r>
            <a:r>
              <a:rPr lang="en-US" sz="1600" dirty="0">
                <a:latin typeface="+mn-lt"/>
              </a:rPr>
              <a:t>(USD) $1,344</a:t>
            </a:r>
          </a:p>
          <a:p>
            <a:pPr marL="0" indent="0">
              <a:buNone/>
            </a:pPr>
            <a:endParaRPr lang="en-US" sz="1600" dirty="0">
              <a:latin typeface="+mn-lt"/>
            </a:endParaRPr>
          </a:p>
          <a:p>
            <a:pPr marL="0" indent="0">
              <a:buNone/>
            </a:pPr>
            <a:r>
              <a:rPr lang="en-US" sz="1600" i="1" dirty="0" smtClean="0">
                <a:latin typeface="+mn-lt"/>
              </a:rPr>
              <a:t>This </a:t>
            </a:r>
            <a:r>
              <a:rPr lang="en-US" sz="1600" i="1" dirty="0">
                <a:latin typeface="+mn-lt"/>
              </a:rPr>
              <a:t>study, however, does not take into consideration other direct services provided to </a:t>
            </a:r>
            <a:r>
              <a:rPr lang="en-US" sz="1600" i="1" dirty="0" smtClean="0">
                <a:latin typeface="+mn-lt"/>
              </a:rPr>
              <a:t>the Department </a:t>
            </a:r>
            <a:r>
              <a:rPr lang="en-US" sz="1600" i="1" dirty="0">
                <a:latin typeface="+mn-lt"/>
              </a:rPr>
              <a:t>of State by SCI, such as assistance for Foreign Service Officers in establishing </a:t>
            </a:r>
            <a:r>
              <a:rPr lang="en-US" sz="1600" i="1" dirty="0" smtClean="0">
                <a:latin typeface="+mn-lt"/>
              </a:rPr>
              <a:t>sister city </a:t>
            </a:r>
            <a:r>
              <a:rPr lang="en-US" sz="1600" i="1" dirty="0">
                <a:latin typeface="+mn-lt"/>
              </a:rPr>
              <a:t>partnerships, connecting its employees with municipal officials and volunteers, </a:t>
            </a:r>
            <a:r>
              <a:rPr lang="en-US" sz="1600" i="1" dirty="0" smtClean="0">
                <a:latin typeface="+mn-lt"/>
              </a:rPr>
              <a:t>briefing International </a:t>
            </a:r>
            <a:r>
              <a:rPr lang="en-US" sz="1600" i="1" dirty="0">
                <a:latin typeface="+mn-lt"/>
              </a:rPr>
              <a:t>Visitors Leadership Program participants and other delegations, and </a:t>
            </a:r>
            <a:r>
              <a:rPr lang="en-US" sz="1600" i="1" dirty="0" smtClean="0">
                <a:latin typeface="+mn-lt"/>
              </a:rPr>
              <a:t>promoting its programs and initiatives.</a:t>
            </a:r>
            <a:endParaRPr lang="en-US" sz="1600" i="1" dirty="0">
              <a:latin typeface="+mn-lt"/>
            </a:endParaRPr>
          </a:p>
        </p:txBody>
      </p:sp>
    </p:spTree>
    <p:extLst>
      <p:ext uri="{BB962C8B-B14F-4D97-AF65-F5344CB8AC3E}">
        <p14:creationId xmlns:p14="http://schemas.microsoft.com/office/powerpoint/2010/main" val="275534176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0"/>
            <a:ext cx="2667000" cy="6858000"/>
          </a:xfrm>
          <a:prstGeom prst="rect">
            <a:avLst/>
          </a:prstGeom>
        </p:spPr>
      </p:pic>
    </p:spTree>
    <p:extLst>
      <p:ext uri="{BB962C8B-B14F-4D97-AF65-F5344CB8AC3E}">
        <p14:creationId xmlns:p14="http://schemas.microsoft.com/office/powerpoint/2010/main" val="370019438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j-lt"/>
              </a:rPr>
              <a:t>Conclusion</a:t>
            </a:r>
            <a:endParaRPr lang="en-US" dirty="0">
              <a:latin typeface="+mj-lt"/>
            </a:endParaRPr>
          </a:p>
        </p:txBody>
      </p:sp>
      <p:sp>
        <p:nvSpPr>
          <p:cNvPr id="3" name="Text Placeholder 2"/>
          <p:cNvSpPr>
            <a:spLocks noGrp="1"/>
          </p:cNvSpPr>
          <p:nvPr>
            <p:ph type="body" sz="quarter" idx="10"/>
          </p:nvPr>
        </p:nvSpPr>
        <p:spPr>
          <a:xfrm>
            <a:off x="457200" y="1417638"/>
            <a:ext cx="8229600" cy="4525962"/>
          </a:xfrm>
        </p:spPr>
        <p:txBody>
          <a:bodyPr/>
          <a:lstStyle/>
          <a:p>
            <a:r>
              <a:rPr lang="en-US" sz="2400" dirty="0" smtClean="0">
                <a:latin typeface="+mn-lt"/>
              </a:rPr>
              <a:t>Difficult to measure.</a:t>
            </a:r>
          </a:p>
          <a:p>
            <a:r>
              <a:rPr lang="en-US" sz="2400" dirty="0" smtClean="0">
                <a:latin typeface="+mn-lt"/>
              </a:rPr>
              <a:t>Valuable for communities for not only peace but prosperity – trade happens everywhere.</a:t>
            </a:r>
          </a:p>
          <a:p>
            <a:r>
              <a:rPr lang="en-US" sz="2400" dirty="0" smtClean="0">
                <a:latin typeface="+mn-lt"/>
              </a:rPr>
              <a:t>A.T. Kearney Global Cities Index.</a:t>
            </a:r>
          </a:p>
          <a:p>
            <a:r>
              <a:rPr lang="en-US" sz="2400" dirty="0" smtClean="0">
                <a:latin typeface="+mn-lt"/>
              </a:rPr>
              <a:t>Membership benefit – use to show Governor, Mayor and City Council the value of sister cities.</a:t>
            </a:r>
          </a:p>
          <a:p>
            <a:r>
              <a:rPr lang="en-US" sz="2400" dirty="0" smtClean="0">
                <a:latin typeface="+mn-lt"/>
              </a:rPr>
              <a:t>Examples and Stories.</a:t>
            </a:r>
            <a:endParaRPr lang="en-US" sz="2400" dirty="0">
              <a:latin typeface="+mn-lt"/>
            </a:endParaRPr>
          </a:p>
        </p:txBody>
      </p:sp>
    </p:spTree>
    <p:extLst>
      <p:ext uri="{BB962C8B-B14F-4D97-AF65-F5344CB8AC3E}">
        <p14:creationId xmlns:p14="http://schemas.microsoft.com/office/powerpoint/2010/main" val="49659708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257800"/>
          </a:xfrm>
        </p:spPr>
        <p:txBody>
          <a:bodyPr/>
          <a:lstStyle/>
          <a:p>
            <a:r>
              <a:rPr lang="en-US" dirty="0" smtClean="0"/>
              <a:t>Please join us this year!</a:t>
            </a:r>
            <a:br>
              <a:rPr lang="en-US" dirty="0" smtClean="0"/>
            </a:br>
            <a:r>
              <a:rPr lang="en-US" dirty="0"/>
              <a:t/>
            </a:r>
            <a:br>
              <a:rPr lang="en-US" dirty="0"/>
            </a:br>
            <a:r>
              <a:rPr lang="en-US" dirty="0" smtClean="0"/>
              <a:t>Happy 60</a:t>
            </a:r>
            <a:r>
              <a:rPr lang="en-US" baseline="30000" dirty="0" smtClean="0"/>
              <a:t>th</a:t>
            </a:r>
            <a:r>
              <a:rPr lang="en-US" dirty="0" smtClean="0"/>
              <a:t> Anniversary</a:t>
            </a:r>
            <a:br>
              <a:rPr lang="en-US" dirty="0" smtClean="0"/>
            </a:br>
            <a:r>
              <a:rPr lang="en-US" dirty="0"/>
              <a:t/>
            </a:r>
            <a:br>
              <a:rPr lang="en-US" dirty="0"/>
            </a:br>
            <a:r>
              <a:rPr lang="en-US" dirty="0" smtClean="0"/>
              <a:t>to all sister cities!</a:t>
            </a:r>
            <a:endParaRPr lang="en-US" dirty="0"/>
          </a:p>
        </p:txBody>
      </p:sp>
    </p:spTree>
    <p:extLst>
      <p:ext uri="{BB962C8B-B14F-4D97-AF65-F5344CB8AC3E}">
        <p14:creationId xmlns:p14="http://schemas.microsoft.com/office/powerpoint/2010/main" val="2653690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The Need for Action</a:t>
            </a:r>
            <a:br>
              <a:rPr lang="en-US" dirty="0"/>
            </a:br>
            <a:r>
              <a:rPr lang="en-US" dirty="0"/>
              <a:t/>
            </a:r>
            <a:br>
              <a:rPr lang="en-US" dirty="0"/>
            </a:br>
            <a:endParaRPr lang="en-US" dirty="0"/>
          </a:p>
        </p:txBody>
      </p:sp>
      <p:sp>
        <p:nvSpPr>
          <p:cNvPr id="3" name="Text Placeholder 2"/>
          <p:cNvSpPr>
            <a:spLocks noGrp="1"/>
          </p:cNvSpPr>
          <p:nvPr>
            <p:ph type="body" sz="quarter" idx="10"/>
          </p:nvPr>
        </p:nvSpPr>
        <p:spPr/>
        <p:txBody>
          <a:bodyPr/>
          <a:lstStyle/>
          <a:p>
            <a:r>
              <a:rPr lang="en-US" dirty="0"/>
              <a:t>	</a:t>
            </a:r>
            <a:r>
              <a:rPr lang="en-US" sz="2000" dirty="0"/>
              <a:t>Technology has made communication easier, however it has </a:t>
            </a:r>
            <a:r>
              <a:rPr lang="en-US" sz="2000" dirty="0" smtClean="0"/>
              <a:t>also made </a:t>
            </a:r>
            <a:r>
              <a:rPr lang="en-US" sz="2000" dirty="0"/>
              <a:t>interpersonal relationships become more anonymous and less personal. Young people need “life-changing experiences” that can only happen through person-to- person educational and cultural exchanges.</a:t>
            </a:r>
          </a:p>
          <a:p>
            <a:r>
              <a:rPr lang="en-US" sz="2000" dirty="0"/>
              <a:t>•	Unfortunately, war is still plaguing many communities throughout the world. The possibility of prosperous communities is intangible if there is no peace – more sister city relationships are needed in the Middle East, North Africa, and Latin America.</a:t>
            </a:r>
          </a:p>
          <a:p>
            <a:r>
              <a:rPr lang="en-US" sz="2000" dirty="0"/>
              <a:t>•	</a:t>
            </a:r>
            <a:endParaRPr lang="en-US" dirty="0"/>
          </a:p>
          <a:p>
            <a:endParaRPr lang="en-US" dirty="0"/>
          </a:p>
          <a:p>
            <a:r>
              <a:rPr lang="en-US" dirty="0"/>
              <a:t>Why Us: Peace through People</a:t>
            </a:r>
          </a:p>
          <a:p>
            <a:r>
              <a:rPr lang="en-US" dirty="0"/>
              <a:t>Sister Cities International is the only organization in the U.S. with the responsibility of partnering U.S. communities with communities abroad to promote mutual respect, cooperation, and understanding through cultural, educational, economic, municipal, and humanitarian exchanges.</a:t>
            </a:r>
          </a:p>
          <a:p>
            <a:endParaRPr lang="en-US" dirty="0"/>
          </a:p>
        </p:txBody>
      </p:sp>
    </p:spTree>
    <p:extLst>
      <p:ext uri="{BB962C8B-B14F-4D97-AF65-F5344CB8AC3E}">
        <p14:creationId xmlns:p14="http://schemas.microsoft.com/office/powerpoint/2010/main" val="1522909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Action (cont’d)</a:t>
            </a:r>
            <a:endParaRPr lang="en-US" dirty="0"/>
          </a:p>
        </p:txBody>
      </p:sp>
      <p:sp>
        <p:nvSpPr>
          <p:cNvPr id="3" name="Text Placeholder 2"/>
          <p:cNvSpPr>
            <a:spLocks noGrp="1"/>
          </p:cNvSpPr>
          <p:nvPr>
            <p:ph type="body" sz="quarter" idx="10"/>
          </p:nvPr>
        </p:nvSpPr>
        <p:spPr/>
        <p:txBody>
          <a:bodyPr/>
          <a:lstStyle/>
          <a:p>
            <a:r>
              <a:rPr lang="en-US" sz="2400" dirty="0"/>
              <a:t>Our communities need long term, sustainable international economic development opportunities that sister city partnerships can provide</a:t>
            </a:r>
            <a:r>
              <a:rPr lang="en-US" sz="2400" dirty="0" smtClean="0"/>
              <a:t>.</a:t>
            </a:r>
          </a:p>
          <a:p>
            <a:pPr marL="0" indent="0">
              <a:buNone/>
            </a:pPr>
            <a:endParaRPr lang="en-US" sz="2400" dirty="0"/>
          </a:p>
          <a:p>
            <a:r>
              <a:rPr lang="en-US" sz="2400" dirty="0" smtClean="0"/>
              <a:t>Art </a:t>
            </a:r>
            <a:r>
              <a:rPr lang="en-US" sz="2400" dirty="0"/>
              <a:t>and cultural exchanges build acceptance and appreciation for different cultures building the basis for mutually beneficial relationships</a:t>
            </a:r>
            <a:r>
              <a:rPr lang="en-US" sz="2400" dirty="0" smtClean="0"/>
              <a:t>.</a:t>
            </a:r>
          </a:p>
          <a:p>
            <a:pPr marL="0" indent="0">
              <a:buNone/>
            </a:pPr>
            <a:endParaRPr lang="en-US" sz="2400" dirty="0"/>
          </a:p>
          <a:p>
            <a:r>
              <a:rPr lang="en-US" sz="2400" dirty="0" smtClean="0"/>
              <a:t>Disasters </a:t>
            </a:r>
            <a:r>
              <a:rPr lang="en-US" sz="2400" dirty="0"/>
              <a:t>occur in every country – and sister city partnerships facilitate quick, reliable assistance.</a:t>
            </a:r>
          </a:p>
          <a:p>
            <a:endParaRPr lang="en-US" dirty="0"/>
          </a:p>
        </p:txBody>
      </p:sp>
    </p:spTree>
    <p:extLst>
      <p:ext uri="{BB962C8B-B14F-4D97-AF65-F5344CB8AC3E}">
        <p14:creationId xmlns:p14="http://schemas.microsoft.com/office/powerpoint/2010/main" val="2153074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60</a:t>
            </a:r>
            <a:r>
              <a:rPr lang="en-US" b="1" baseline="30000" dirty="0" smtClean="0"/>
              <a:t>th</a:t>
            </a:r>
            <a:r>
              <a:rPr lang="en-US" b="1" dirty="0" smtClean="0"/>
              <a:t> anniversary </a:t>
            </a:r>
            <a:br>
              <a:rPr lang="en-US" b="1" dirty="0" smtClean="0"/>
            </a:br>
            <a:r>
              <a:rPr lang="en-US" sz="3200" b="1" dirty="0"/>
              <a:t>Theme - Peace Through People</a:t>
            </a:r>
            <a:r>
              <a:rPr lang="en-US" sz="3200" dirty="0"/>
              <a:t/>
            </a:r>
            <a:br>
              <a:rPr lang="en-US" sz="3200" dirty="0"/>
            </a:br>
            <a:endParaRPr lang="en-US" sz="3200" dirty="0"/>
          </a:p>
        </p:txBody>
      </p:sp>
      <p:sp>
        <p:nvSpPr>
          <p:cNvPr id="3" name="Text Placeholder 2"/>
          <p:cNvSpPr>
            <a:spLocks noGrp="1"/>
          </p:cNvSpPr>
          <p:nvPr>
            <p:ph type="body" sz="quarter" idx="10"/>
          </p:nvPr>
        </p:nvSpPr>
        <p:spPr/>
        <p:txBody>
          <a:bodyPr/>
          <a:lstStyle/>
          <a:p>
            <a:r>
              <a:rPr lang="en-US" dirty="0" smtClean="0"/>
              <a:t>Campaign for Peace and Prosperity</a:t>
            </a:r>
          </a:p>
          <a:p>
            <a:pPr lvl="1"/>
            <a:r>
              <a:rPr lang="en-US" dirty="0" smtClean="0"/>
              <a:t>Sister Cities Day</a:t>
            </a:r>
          </a:p>
          <a:p>
            <a:pPr lvl="1"/>
            <a:r>
              <a:rPr lang="en-US" dirty="0" smtClean="0"/>
              <a:t>Increase on Public Awareness</a:t>
            </a:r>
          </a:p>
          <a:p>
            <a:pPr lvl="2"/>
            <a:r>
              <a:rPr lang="en-US" dirty="0" smtClean="0"/>
              <a:t>Communications Strategy</a:t>
            </a:r>
          </a:p>
          <a:p>
            <a:pPr lvl="3"/>
            <a:r>
              <a:rPr lang="en-US" dirty="0" smtClean="0"/>
              <a:t>Toolkits for members</a:t>
            </a:r>
          </a:p>
          <a:p>
            <a:pPr lvl="3"/>
            <a:r>
              <a:rPr lang="en-US" dirty="0" smtClean="0"/>
              <a:t>Assets</a:t>
            </a:r>
          </a:p>
          <a:p>
            <a:pPr lvl="2"/>
            <a:r>
              <a:rPr lang="en-US" dirty="0" smtClean="0"/>
              <a:t>Social Media Campaign</a:t>
            </a:r>
          </a:p>
          <a:p>
            <a:pPr lvl="3"/>
            <a:r>
              <a:rPr lang="en-US" dirty="0" smtClean="0"/>
              <a:t>Tell our stories</a:t>
            </a:r>
          </a:p>
          <a:p>
            <a:pPr marL="914400" lvl="2" indent="0">
              <a:buNone/>
            </a:pPr>
            <a:endParaRPr lang="en-US" dirty="0" smtClean="0"/>
          </a:p>
          <a:p>
            <a:pPr marL="0" indent="0">
              <a:buNone/>
            </a:pPr>
            <a:endParaRPr lang="en-US" dirty="0"/>
          </a:p>
        </p:txBody>
      </p:sp>
    </p:spTree>
    <p:extLst>
      <p:ext uri="{BB962C8B-B14F-4D97-AF65-F5344CB8AC3E}">
        <p14:creationId xmlns:p14="http://schemas.microsoft.com/office/powerpoint/2010/main" val="229123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0"/>
          </a:xfrm>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55"/>
            <a:ext cx="9144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540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5334000"/>
          </a:xfrm>
        </p:spPr>
        <p:txBody>
          <a:bodyPr/>
          <a:lstStyle/>
          <a:p>
            <a:endParaRPr lang="en-US" sz="1800" dirty="0"/>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228600"/>
            <a:ext cx="9296400" cy="6979772"/>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03231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11"/>
            <a:ext cx="9220199" cy="702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466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15117</TotalTime>
  <Words>2371</Words>
  <Application>Microsoft Macintosh PowerPoint</Application>
  <PresentationFormat>On-screen Show (4:3)</PresentationFormat>
  <Paragraphs>327</Paragraphs>
  <Slides>33</Slides>
  <Notes>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Why?</vt:lpstr>
      <vt:lpstr>Historical highlights</vt:lpstr>
      <vt:lpstr>Now: The Need for Action  </vt:lpstr>
      <vt:lpstr>Need for Action (cont’d)</vt:lpstr>
      <vt:lpstr>60th anniversary  Theme - Peace Through People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Events</vt:lpstr>
      <vt:lpstr>And one program everyone needs to use!!</vt:lpstr>
      <vt:lpstr>Measures that Matter: The Economic Impact of Your Sister City Relationships </vt:lpstr>
      <vt:lpstr>Measures That Matter℠</vt:lpstr>
      <vt:lpstr>Our Global Presence </vt:lpstr>
      <vt:lpstr>National Presence</vt:lpstr>
      <vt:lpstr>Measures That Matter℠</vt:lpstr>
      <vt:lpstr>Measures That Matter℠</vt:lpstr>
      <vt:lpstr>Economic Impact of SCI Network: US</vt:lpstr>
      <vt:lpstr>Economic Impact of SCI Network: U.S. (Cont.)</vt:lpstr>
      <vt:lpstr>The Economic Impact of SCI Network Exchanges: Non-U.S. and Global Economies </vt:lpstr>
      <vt:lpstr>The Economic Impact of SCI Network Exchanges: Non-U.S. and Global Economies (Cont.) </vt:lpstr>
      <vt:lpstr>Survey Result Highlights </vt:lpstr>
      <vt:lpstr>SCI’s U.S. Government Funding</vt:lpstr>
      <vt:lpstr>Economic Impact Table: Return on U.S. Department of State Grant Money</vt:lpstr>
      <vt:lpstr>PowerPoint Presentation</vt:lpstr>
      <vt:lpstr>Conclusion</vt:lpstr>
      <vt:lpstr>Please join us this year!  Happy 60th Anniversary  to all sister cities!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Valero</dc:creator>
  <cp:lastModifiedBy>A J</cp:lastModifiedBy>
  <cp:revision>41</cp:revision>
  <dcterms:created xsi:type="dcterms:W3CDTF">2012-04-19T14:06:55Z</dcterms:created>
  <dcterms:modified xsi:type="dcterms:W3CDTF">2016-02-19T23:30:07Z</dcterms:modified>
</cp:coreProperties>
</file>